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4" r:id="rId3"/>
    <p:sldId id="262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6006"/>
  </p:normalViewPr>
  <p:slideViewPr>
    <p:cSldViewPr snapToGrid="0">
      <p:cViewPr varScale="1">
        <p:scale>
          <a:sx n="113" d="100"/>
          <a:sy n="113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3073-4F73-9DA6-93D7-EBBCF5DC2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5014-8A09-B6A9-8385-02A448427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94759-9DE5-E199-8194-59912C81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631F4-A39F-2970-79F7-F32BA6E6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5E552-CF10-8C58-E441-32A7D663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3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67FD-B2E4-94BF-C968-5AA8318C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DEDE8-892A-9C00-5C3F-CC728B76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3C473-59C6-81F2-D85E-9A22AF5B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D5BE-D1B4-815B-FFF1-067D7CC0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B584-9EB9-1422-FEEF-BFFBE02D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3217A-6EE9-C072-EECF-7CE1C9D61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2B55B-1FDB-FE20-F603-3B5E46D6E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9DB3-E4FD-E99B-C24C-A357529B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05C52-377A-93EF-F174-545442EB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805BB-8C64-72D1-89F5-6AAE8C2D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8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101E-86CF-6268-63A5-363C0C6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9C61-DF7A-4E6C-ADB9-F7E07F6F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585FE-23F2-2D5F-49AF-D313A7B7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81919-100E-8A3C-31A8-623B5400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D80B-C7E9-56F3-446D-2BF4A129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8F9-731E-9AEE-376E-B66E5903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58DA2-441D-639C-9DAF-618EDE94B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F786C-6E98-22DE-DA31-1BA83C0C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F49C-4AC3-E068-CCD6-5B6C0936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345F-ED0F-8E8C-45AA-BEE0626C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8C6E-1E0B-6E7F-A5D3-1B20A8F3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79A9-1789-C39C-5F27-E806EEA0B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6AD34-04BA-1556-94E0-A2C84A3D0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BC109-7B07-BB6C-B05C-F1AC7A5A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5566B-6213-101A-8BF5-C159FAC8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02A35-1F7A-CADC-8424-7AA2775D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D422-0C10-9E5A-03F2-37A0DDF4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F8A0E-2FFF-B3F6-7DE4-312C2F7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03ED-9642-BB47-9D9F-A45BCBCF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F0502-EDFC-4D8B-93A3-73CF4E721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F943-71E5-7FFE-2B1E-F79AE921C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65FAF-C7C7-6428-9D3C-0E9C2981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0469D-442F-3471-4D8A-8C55176F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A5547-6532-66D9-565B-DEC817AB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F718-19CD-7A63-8EC4-9A07D717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76118-1758-2C37-C0B9-F6070F0E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943CA-9E1C-7349-0D29-716F71A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F67B8-9CB8-B443-D139-600BCE1E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D728B-13EF-AAB8-C6D7-EC09D555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45F98-F0E6-FECE-F099-CA6A64EF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72E4A-DF14-E5E7-E0BC-56127CD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0164-2B84-4212-5439-52A9078F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271C-DB64-2F83-4074-F84C30FB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03A0-7AC5-EA39-224E-90F49052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632C0-0013-C3A0-E084-F77A0DC3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E753A-EBA4-B4E3-5AB1-87DBF330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E0CC4-4F92-BD5B-A537-F611197D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128B-05A1-0BB6-E121-56E1BA47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115B5-027A-FFDC-7453-87368F97A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64D7-FFB9-116A-6CB1-2C53F57EC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5936-2018-F9F1-1E8D-4CB17BE4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29365-A002-00C8-90F9-9B1C130A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0D958-ECA8-4FBA-1734-4E380915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61D32-79C4-2C49-FA32-13DCA751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9445-4614-5730-8C39-610720BE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863AA-B2B5-C07E-D262-93BA37844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EB94-CC83-594F-8E34-5A5B4EC8DFB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F48E-C2DE-26F5-465C-D0C989B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A242-7D65-0DC5-C1B1-AF5DEACB1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80F2-EB2E-0142-97E0-1BE7BCE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2" Type="http://schemas.openxmlformats.org/officeDocument/2006/relationships/hyperlink" Target="mailto:dcroach@bsd.uchicago.edu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hyperlink" Target="mailto:chiefs@bsd.uchicago.ed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8" Type="http://schemas.openxmlformats.org/officeDocument/2006/relationships/image" Target="../media/image4.png"/><Relationship Id="rId3" Type="http://schemas.openxmlformats.org/officeDocument/2006/relationships/hyperlink" Target="mailto:MAranda@northshore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12" Type="http://schemas.openxmlformats.org/officeDocument/2006/relationships/image" Target="../media/image20.png"/><Relationship Id="rId2" Type="http://schemas.openxmlformats.org/officeDocument/2006/relationships/hyperlink" Target="mailto:MAranda@northshore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mailto:nikkie.vargas@rosalindfranklin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hyperlink" Target="mailto:JWagoner@schosp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FB8D9-95DD-514A-9370-0AF2FBE5DBCD}"/>
              </a:ext>
            </a:extLst>
          </p:cNvPr>
          <p:cNvCxnSpPr>
            <a:cxnSpLocks/>
          </p:cNvCxnSpPr>
          <p:nvPr/>
        </p:nvCxnSpPr>
        <p:spPr>
          <a:xfrm>
            <a:off x="0" y="3411518"/>
            <a:ext cx="12192000" cy="578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7D1A4-F1D8-C846-9A4C-BAB1ABB1E1A1}"/>
              </a:ext>
            </a:extLst>
          </p:cNvPr>
          <p:cNvCxnSpPr/>
          <p:nvPr/>
        </p:nvCxnSpPr>
        <p:spPr>
          <a:xfrm>
            <a:off x="5844933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D21B4-B565-0E46-880D-447AC2F28EF7}"/>
              </a:ext>
            </a:extLst>
          </p:cNvPr>
          <p:cNvCxnSpPr/>
          <p:nvPr/>
        </p:nvCxnSpPr>
        <p:spPr>
          <a:xfrm>
            <a:off x="3797057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7D0BB-DAB7-C144-B3D4-A7ABE2E65C68}"/>
              </a:ext>
            </a:extLst>
          </p:cNvPr>
          <p:cNvCxnSpPr/>
          <p:nvPr/>
        </p:nvCxnSpPr>
        <p:spPr>
          <a:xfrm>
            <a:off x="1820621" y="11765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ECAE7-3856-2D41-8F0A-9C54A18C6BB8}"/>
              </a:ext>
            </a:extLst>
          </p:cNvPr>
          <p:cNvCxnSpPr/>
          <p:nvPr/>
        </p:nvCxnSpPr>
        <p:spPr>
          <a:xfrm>
            <a:off x="7921378" y="-17482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81C117-2B6B-0846-A59C-15CE1E1CF1A9}"/>
              </a:ext>
            </a:extLst>
          </p:cNvPr>
          <p:cNvCxnSpPr/>
          <p:nvPr/>
        </p:nvCxnSpPr>
        <p:spPr>
          <a:xfrm>
            <a:off x="10145469" y="11429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EC340B-8452-BA43-9BB6-786523858458}"/>
              </a:ext>
            </a:extLst>
          </p:cNvPr>
          <p:cNvSpPr txBox="1"/>
          <p:nvPr/>
        </p:nvSpPr>
        <p:spPr>
          <a:xfrm>
            <a:off x="-8152" y="3390968"/>
            <a:ext cx="11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2026 JAN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BBDD3-1B8D-4C49-9294-CFCAEDAE503B}"/>
              </a:ext>
            </a:extLst>
          </p:cNvPr>
          <p:cNvSpPr txBox="1"/>
          <p:nvPr/>
        </p:nvSpPr>
        <p:spPr>
          <a:xfrm>
            <a:off x="1767253" y="33909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267CD-FC6A-7E44-95A5-2414E87464CE}"/>
              </a:ext>
            </a:extLst>
          </p:cNvPr>
          <p:cNvSpPr txBox="1"/>
          <p:nvPr/>
        </p:nvSpPr>
        <p:spPr>
          <a:xfrm>
            <a:off x="3765019" y="341151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4632E-0623-5D4B-840C-9DBE6D54E6B8}"/>
              </a:ext>
            </a:extLst>
          </p:cNvPr>
          <p:cNvSpPr txBox="1"/>
          <p:nvPr/>
        </p:nvSpPr>
        <p:spPr>
          <a:xfrm>
            <a:off x="0" y="-17482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 JULY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B23BB-2F74-3941-95A1-E617D138C43E}"/>
              </a:ext>
            </a:extLst>
          </p:cNvPr>
          <p:cNvSpPr txBox="1"/>
          <p:nvPr/>
        </p:nvSpPr>
        <p:spPr>
          <a:xfrm>
            <a:off x="1803725" y="-17482"/>
            <a:ext cx="6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E201-CDDA-474F-BF89-8A452EA62655}"/>
              </a:ext>
            </a:extLst>
          </p:cNvPr>
          <p:cNvSpPr txBox="1"/>
          <p:nvPr/>
        </p:nvSpPr>
        <p:spPr>
          <a:xfrm>
            <a:off x="3788931" y="-17482"/>
            <a:ext cx="6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C98A3-8F9F-7F44-9D11-E05EE10E464B}"/>
              </a:ext>
            </a:extLst>
          </p:cNvPr>
          <p:cNvSpPr txBox="1"/>
          <p:nvPr/>
        </p:nvSpPr>
        <p:spPr>
          <a:xfrm>
            <a:off x="5844928" y="0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30450-F56E-A04B-AA57-89F7060ED37F}"/>
              </a:ext>
            </a:extLst>
          </p:cNvPr>
          <p:cNvSpPr txBox="1"/>
          <p:nvPr/>
        </p:nvSpPr>
        <p:spPr>
          <a:xfrm>
            <a:off x="7921378" y="-17482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48531-6152-7047-BF37-7D0904FA4E94}"/>
              </a:ext>
            </a:extLst>
          </p:cNvPr>
          <p:cNvSpPr txBox="1"/>
          <p:nvPr/>
        </p:nvSpPr>
        <p:spPr>
          <a:xfrm>
            <a:off x="10091238" y="-17482"/>
            <a:ext cx="56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E472-84AC-E94B-BC29-24F1B63BF480}"/>
              </a:ext>
            </a:extLst>
          </p:cNvPr>
          <p:cNvSpPr txBox="1"/>
          <p:nvPr/>
        </p:nvSpPr>
        <p:spPr>
          <a:xfrm>
            <a:off x="5815314" y="34115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1B6AC-AD10-A14F-80E2-1790440AA8E6}"/>
              </a:ext>
            </a:extLst>
          </p:cNvPr>
          <p:cNvSpPr txBox="1"/>
          <p:nvPr/>
        </p:nvSpPr>
        <p:spPr>
          <a:xfrm>
            <a:off x="7892804" y="3415676"/>
            <a:ext cx="6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368D9D-C5BB-9B46-8AF1-222FE8A23061}"/>
              </a:ext>
            </a:extLst>
          </p:cNvPr>
          <p:cNvSpPr txBox="1"/>
          <p:nvPr/>
        </p:nvSpPr>
        <p:spPr>
          <a:xfrm>
            <a:off x="10137847" y="344417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527FE-1F10-7148-8EDD-1977C7F79A9A}"/>
              </a:ext>
            </a:extLst>
          </p:cNvPr>
          <p:cNvCxnSpPr>
            <a:cxnSpLocks/>
          </p:cNvCxnSpPr>
          <p:nvPr/>
        </p:nvCxnSpPr>
        <p:spPr>
          <a:xfrm flipV="1">
            <a:off x="77600" y="351850"/>
            <a:ext cx="1210840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856BECD-1EF3-7744-81BE-62F6F7EFAAC0}"/>
              </a:ext>
            </a:extLst>
          </p:cNvPr>
          <p:cNvCxnSpPr>
            <a:cxnSpLocks/>
          </p:cNvCxnSpPr>
          <p:nvPr/>
        </p:nvCxnSpPr>
        <p:spPr>
          <a:xfrm flipV="1">
            <a:off x="44568" y="3744247"/>
            <a:ext cx="1212622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C1DAD36-D072-1A4E-94B0-C7C16A3A2861}"/>
              </a:ext>
            </a:extLst>
          </p:cNvPr>
          <p:cNvCxnSpPr>
            <a:cxnSpLocks/>
          </p:cNvCxnSpPr>
          <p:nvPr/>
        </p:nvCxnSpPr>
        <p:spPr>
          <a:xfrm flipV="1">
            <a:off x="44568" y="3432000"/>
            <a:ext cx="121262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B3AE54D-260B-2F41-9831-3135F4C57D51}"/>
              </a:ext>
            </a:extLst>
          </p:cNvPr>
          <p:cNvSpPr txBox="1"/>
          <p:nvPr/>
        </p:nvSpPr>
        <p:spPr>
          <a:xfrm>
            <a:off x="6053947" y="6506297"/>
            <a:ext cx="613894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ADMIN CONTACT FOR MS3 =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dcroach@bsd.uchicago.edu</a:t>
            </a:r>
            <a:r>
              <a:rPr lang="en-US" sz="1600" dirty="0">
                <a:solidFill>
                  <a:schemeClr val="bg1"/>
                </a:solidFill>
              </a:rPr>
              <a:t> 773/834-0497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26B17C-878C-A64E-8501-1021D3352A6A}"/>
              </a:ext>
            </a:extLst>
          </p:cNvPr>
          <p:cNvSpPr txBox="1"/>
          <p:nvPr/>
        </p:nvSpPr>
        <p:spPr>
          <a:xfrm>
            <a:off x="7003649" y="3073298"/>
            <a:ext cx="493154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FM INTERN = </a:t>
            </a:r>
            <a:r>
              <a:rPr lang="en-US" sz="1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MAranda@northshore.org</a:t>
            </a:r>
            <a:r>
              <a:rPr lang="en-US" sz="1600" b="1" dirty="0">
                <a:solidFill>
                  <a:schemeClr val="bg1"/>
                </a:solidFill>
              </a:rPr>
              <a:t> 847.657.1840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F0BFCFF-6691-9749-A057-658868AD868B}"/>
              </a:ext>
            </a:extLst>
          </p:cNvPr>
          <p:cNvSpPr txBox="1"/>
          <p:nvPr/>
        </p:nvSpPr>
        <p:spPr>
          <a:xfrm>
            <a:off x="0" y="3078744"/>
            <a:ext cx="666355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ADMIN CONTACT: PEDS RESIDENT = </a:t>
            </a:r>
            <a:r>
              <a:rPr lang="en-US" sz="16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chiefs@bsd.uchicago.edu</a:t>
            </a:r>
            <a:r>
              <a:rPr lang="en-US" sz="1600" b="1" dirty="0">
                <a:solidFill>
                  <a:schemeClr val="bg1"/>
                </a:solidFill>
              </a:rPr>
              <a:t> 773.702.7553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C740F9-B38E-89D1-1F77-376156DA123B}"/>
              </a:ext>
            </a:extLst>
          </p:cNvPr>
          <p:cNvSpPr txBox="1"/>
          <p:nvPr/>
        </p:nvSpPr>
        <p:spPr>
          <a:xfrm>
            <a:off x="5751519" y="2532648"/>
            <a:ext cx="181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10/20-11/14 (FM)</a:t>
            </a:r>
          </a:p>
          <a:p>
            <a:r>
              <a:rPr lang="en-US" sz="1400" b="1" i="0" dirty="0"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Clayton Vesperman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77EC63-5422-FBBE-30D0-1BAE8908B47D}"/>
              </a:ext>
            </a:extLst>
          </p:cNvPr>
          <p:cNvSpPr txBox="1"/>
          <p:nvPr/>
        </p:nvSpPr>
        <p:spPr>
          <a:xfrm>
            <a:off x="8039237" y="254592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11/17-12/2 (FM)</a:t>
            </a:r>
          </a:p>
          <a:p>
            <a:r>
              <a:rPr lang="en-US" sz="1400" b="1" i="0" dirty="0"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Julia Thelen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CAE8C-4FA0-F2A3-924E-2A482FFA4581}"/>
              </a:ext>
            </a:extLst>
          </p:cNvPr>
          <p:cNvSpPr txBox="1"/>
          <p:nvPr/>
        </p:nvSpPr>
        <p:spPr>
          <a:xfrm>
            <a:off x="105538" y="6292139"/>
            <a:ext cx="124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1/12-2/6 (FM)</a:t>
            </a:r>
          </a:p>
          <a:p>
            <a:r>
              <a:rPr lang="en-US" sz="1400" b="1" dirty="0"/>
              <a:t>Eashan Kumar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858198-CC8C-712F-C35B-B384B142F2AF}"/>
              </a:ext>
            </a:extLst>
          </p:cNvPr>
          <p:cNvSpPr txBox="1"/>
          <p:nvPr/>
        </p:nvSpPr>
        <p:spPr>
          <a:xfrm>
            <a:off x="3861076" y="6276223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3/9-4/3 (FM)</a:t>
            </a:r>
          </a:p>
          <a:p>
            <a:r>
              <a:rPr lang="en-US" sz="1400" b="1" i="0" dirty="0"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Nora </a:t>
            </a:r>
            <a:r>
              <a:rPr lang="en-US" sz="1400" b="1" i="0" dirty="0" err="1"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Kasis</a:t>
            </a:r>
            <a:endParaRPr lang="en-US" sz="1400" b="1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0B67583-3071-341C-7D73-06594C933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07" y="2272509"/>
            <a:ext cx="645392" cy="7298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2BFD106-64D5-D7AF-0AC9-FC075B741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2491" y="2244797"/>
            <a:ext cx="686594" cy="77642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8AA9E31-B993-92FD-C266-61BAA7694021}"/>
              </a:ext>
            </a:extLst>
          </p:cNvPr>
          <p:cNvSpPr txBox="1"/>
          <p:nvPr/>
        </p:nvSpPr>
        <p:spPr>
          <a:xfrm>
            <a:off x="10137847" y="250947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12/15-1/9 (FM)</a:t>
            </a:r>
          </a:p>
          <a:p>
            <a:r>
              <a:rPr lang="en-US" sz="1400" b="1" i="0" dirty="0"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Monay Zayed</a:t>
            </a:r>
            <a:endParaRPr lang="en-US" sz="1400" b="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05064AB-E09A-1CB3-1DCB-DCEABD12E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904" y="2264489"/>
            <a:ext cx="690510" cy="7480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CA245AB-84F9-9972-4588-1E7C2F2AA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265" y="6103335"/>
            <a:ext cx="612793" cy="68655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9479E51-B034-7CE8-0469-125227027F1E}"/>
              </a:ext>
            </a:extLst>
          </p:cNvPr>
          <p:cNvSpPr txBox="1"/>
          <p:nvPr/>
        </p:nvSpPr>
        <p:spPr>
          <a:xfrm>
            <a:off x="2033338" y="6298948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2/9-3/6 (FM)</a:t>
            </a:r>
          </a:p>
          <a:p>
            <a:r>
              <a:rPr lang="en-US" sz="1400" b="1" dirty="0"/>
              <a:t>Eileen Vera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7772A68-5059-2D69-EE72-AC8AB6E6B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3497" y="6051293"/>
            <a:ext cx="583664" cy="7521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111C947-805E-2202-0C29-088F607F97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8084" y="5990122"/>
            <a:ext cx="697234" cy="799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DEA8D-692F-ADC7-BD1D-B996CEE39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66552"/>
            <a:ext cx="7772400" cy="390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67468F-C8A3-7F75-55A6-6CA332CBD3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5636" y="367510"/>
            <a:ext cx="4386493" cy="4100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86CDF9-6F8F-F9CB-93E9-3A99F7B5E4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3755518"/>
            <a:ext cx="8616083" cy="46394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6DA34A6-9A3A-6DB4-9AB7-F93B40F731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1954" y="3740091"/>
            <a:ext cx="2968998" cy="4793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10FB662-3C94-E4DC-CB14-7D72F873C090}"/>
              </a:ext>
            </a:extLst>
          </p:cNvPr>
          <p:cNvSpPr txBox="1"/>
          <p:nvPr/>
        </p:nvSpPr>
        <p:spPr>
          <a:xfrm>
            <a:off x="-28731" y="1657827"/>
            <a:ext cx="93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Candice </a:t>
            </a:r>
          </a:p>
          <a:p>
            <a:pPr algn="ctr"/>
            <a:r>
              <a:rPr lang="en-US" sz="1600" b="1" dirty="0"/>
              <a:t>Wilson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4606-DB1C-E2FC-0204-C1DBE1B140EC}"/>
              </a:ext>
            </a:extLst>
          </p:cNvPr>
          <p:cNvSpPr txBox="1"/>
          <p:nvPr/>
        </p:nvSpPr>
        <p:spPr>
          <a:xfrm>
            <a:off x="744470" y="1650950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Sierra</a:t>
            </a:r>
          </a:p>
          <a:p>
            <a:pPr algn="ctr"/>
            <a:r>
              <a:rPr lang="en-US" sz="1600" b="1" dirty="0" err="1"/>
              <a:t>Blashock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6F630-0E3E-F617-9667-138525A1195D}"/>
              </a:ext>
            </a:extLst>
          </p:cNvPr>
          <p:cNvSpPr txBox="1"/>
          <p:nvPr/>
        </p:nvSpPr>
        <p:spPr>
          <a:xfrm>
            <a:off x="1566269" y="1636248"/>
            <a:ext cx="106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Shalini</a:t>
            </a:r>
          </a:p>
          <a:p>
            <a:pPr algn="ctr"/>
            <a:r>
              <a:rPr lang="en-US" sz="1600" b="1" dirty="0"/>
              <a:t>Jayaweera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FC2F55-8FB3-098E-0699-57484FFEA24C}"/>
              </a:ext>
            </a:extLst>
          </p:cNvPr>
          <p:cNvSpPr txBox="1"/>
          <p:nvPr/>
        </p:nvSpPr>
        <p:spPr>
          <a:xfrm>
            <a:off x="2641143" y="1641883"/>
            <a:ext cx="697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Simge</a:t>
            </a:r>
          </a:p>
          <a:p>
            <a:pPr algn="ctr"/>
            <a:r>
              <a:rPr lang="en-US" sz="1600" b="1" dirty="0"/>
              <a:t>Acar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C7C0E0-4334-6A6B-62B8-73FF02F37E31}"/>
              </a:ext>
            </a:extLst>
          </p:cNvPr>
          <p:cNvSpPr txBox="1"/>
          <p:nvPr/>
        </p:nvSpPr>
        <p:spPr>
          <a:xfrm>
            <a:off x="3326929" y="1636248"/>
            <a:ext cx="940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Alyssa</a:t>
            </a:r>
          </a:p>
          <a:p>
            <a:pPr algn="ctr"/>
            <a:r>
              <a:rPr lang="en-US" sz="1600" b="1" dirty="0"/>
              <a:t>Kalsbeek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1BC118-7981-7623-5E32-40F9986CF20E}"/>
              </a:ext>
            </a:extLst>
          </p:cNvPr>
          <p:cNvSpPr txBox="1"/>
          <p:nvPr/>
        </p:nvSpPr>
        <p:spPr>
          <a:xfrm>
            <a:off x="4273847" y="1636248"/>
            <a:ext cx="71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Emma</a:t>
            </a:r>
          </a:p>
          <a:p>
            <a:pPr algn="ctr"/>
            <a:r>
              <a:rPr lang="en-US" sz="1600" b="1" dirty="0"/>
              <a:t>Office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0F9313-27E0-F281-2F77-5025BB9C58F0}"/>
              </a:ext>
            </a:extLst>
          </p:cNvPr>
          <p:cNvSpPr txBox="1"/>
          <p:nvPr/>
        </p:nvSpPr>
        <p:spPr>
          <a:xfrm>
            <a:off x="5916119" y="1611723"/>
            <a:ext cx="1132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Gabriela</a:t>
            </a:r>
          </a:p>
          <a:p>
            <a:pPr algn="ctr"/>
            <a:r>
              <a:rPr lang="en-US" sz="1600" b="1" dirty="0"/>
              <a:t>Betancourt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142DBD-773E-F011-C0F3-A93DF23101DD}"/>
              </a:ext>
            </a:extLst>
          </p:cNvPr>
          <p:cNvSpPr txBox="1"/>
          <p:nvPr/>
        </p:nvSpPr>
        <p:spPr>
          <a:xfrm>
            <a:off x="6954499" y="1607967"/>
            <a:ext cx="652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Yunji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Kim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CCA804-4CB2-8B6C-1A55-0CA9EE8A16A5}"/>
              </a:ext>
            </a:extLst>
          </p:cNvPr>
          <p:cNvSpPr txBox="1"/>
          <p:nvPr/>
        </p:nvSpPr>
        <p:spPr>
          <a:xfrm>
            <a:off x="7512673" y="1567984"/>
            <a:ext cx="1050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Cassandra</a:t>
            </a:r>
          </a:p>
          <a:p>
            <a:pPr algn="ctr"/>
            <a:r>
              <a:rPr lang="en-US" sz="1600" b="1" dirty="0"/>
              <a:t>Mocek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5C341C-4BD1-5A83-F782-0C04F7243C1B}"/>
              </a:ext>
            </a:extLst>
          </p:cNvPr>
          <p:cNvSpPr txBox="1"/>
          <p:nvPr/>
        </p:nvSpPr>
        <p:spPr>
          <a:xfrm>
            <a:off x="8537109" y="1575117"/>
            <a:ext cx="815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Tiffany </a:t>
            </a:r>
          </a:p>
          <a:p>
            <a:pPr algn="ctr"/>
            <a:r>
              <a:rPr lang="en-US" sz="1600" b="1" dirty="0"/>
              <a:t>Sims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B322FD7-AA5C-BFC6-6735-6C9943A39C89}"/>
              </a:ext>
            </a:extLst>
          </p:cNvPr>
          <p:cNvSpPr txBox="1"/>
          <p:nvPr/>
        </p:nvSpPr>
        <p:spPr>
          <a:xfrm>
            <a:off x="9451324" y="1565079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Kiernan</a:t>
            </a:r>
          </a:p>
          <a:p>
            <a:pPr algn="ctr"/>
            <a:r>
              <a:rPr lang="en-US" sz="1600" b="1" dirty="0"/>
              <a:t>Bloye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82A22D-93B5-18CB-75A9-6B305D644C9A}"/>
              </a:ext>
            </a:extLst>
          </p:cNvPr>
          <p:cNvSpPr txBox="1"/>
          <p:nvPr/>
        </p:nvSpPr>
        <p:spPr>
          <a:xfrm>
            <a:off x="10393688" y="157747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Swathi </a:t>
            </a:r>
          </a:p>
          <a:p>
            <a:pPr algn="ctr"/>
            <a:r>
              <a:rPr lang="en-US" sz="1600" b="1" dirty="0"/>
              <a:t>Ganesh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4D7687-3461-14A0-7C18-590460633287}"/>
              </a:ext>
            </a:extLst>
          </p:cNvPr>
          <p:cNvSpPr txBox="1"/>
          <p:nvPr/>
        </p:nvSpPr>
        <p:spPr>
          <a:xfrm>
            <a:off x="11182735" y="1509744"/>
            <a:ext cx="970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Winter</a:t>
            </a:r>
          </a:p>
          <a:p>
            <a:pPr algn="ctr"/>
            <a:r>
              <a:rPr lang="en-US" sz="1600" b="1" dirty="0"/>
              <a:t>Coverage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5BB896-1235-AEF0-13B9-C19CD0029A6F}"/>
              </a:ext>
            </a:extLst>
          </p:cNvPr>
          <p:cNvSpPr txBox="1"/>
          <p:nvPr/>
        </p:nvSpPr>
        <p:spPr>
          <a:xfrm>
            <a:off x="-39313" y="5320575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Sumana</a:t>
            </a:r>
          </a:p>
          <a:p>
            <a:pPr algn="ctr"/>
            <a:r>
              <a:rPr lang="en-US" sz="1600" b="1" dirty="0"/>
              <a:t>Shashidhar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A9A812-B221-286B-C2E8-FADDBD87759D}"/>
              </a:ext>
            </a:extLst>
          </p:cNvPr>
          <p:cNvSpPr txBox="1"/>
          <p:nvPr/>
        </p:nvSpPr>
        <p:spPr>
          <a:xfrm>
            <a:off x="917763" y="5320575"/>
            <a:ext cx="93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Kathleen</a:t>
            </a:r>
          </a:p>
          <a:p>
            <a:pPr algn="ctr"/>
            <a:r>
              <a:rPr lang="en-US" sz="1600" b="1" dirty="0"/>
              <a:t>Coogan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F163F1-797D-76D1-48AE-11ADF7B76142}"/>
              </a:ext>
            </a:extLst>
          </p:cNvPr>
          <p:cNvSpPr txBox="1"/>
          <p:nvPr/>
        </p:nvSpPr>
        <p:spPr>
          <a:xfrm>
            <a:off x="1774281" y="5320575"/>
            <a:ext cx="1020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Priya</a:t>
            </a:r>
          </a:p>
          <a:p>
            <a:pPr algn="ctr"/>
            <a:r>
              <a:rPr lang="en-US" sz="1600" b="1" dirty="0"/>
              <a:t>Karkhanis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BDB568-F208-D500-F0C3-7AF78CDD759B}"/>
              </a:ext>
            </a:extLst>
          </p:cNvPr>
          <p:cNvSpPr txBox="1"/>
          <p:nvPr/>
        </p:nvSpPr>
        <p:spPr>
          <a:xfrm>
            <a:off x="2770735" y="5320575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Eric</a:t>
            </a:r>
          </a:p>
          <a:p>
            <a:pPr algn="ctr"/>
            <a:r>
              <a:rPr lang="en-US" sz="1600" b="1" dirty="0"/>
              <a:t>Casinelli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18C5F1-173F-0EF9-CDFA-A92FB36277C0}"/>
              </a:ext>
            </a:extLst>
          </p:cNvPr>
          <p:cNvSpPr txBox="1"/>
          <p:nvPr/>
        </p:nvSpPr>
        <p:spPr>
          <a:xfrm>
            <a:off x="3656778" y="5320575"/>
            <a:ext cx="104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Samantha</a:t>
            </a:r>
          </a:p>
          <a:p>
            <a:pPr algn="ctr"/>
            <a:r>
              <a:rPr lang="en-US" sz="1600" b="1" dirty="0"/>
              <a:t>Rodriguez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E76785-65C0-0932-E734-A5237F0ABC17}"/>
              </a:ext>
            </a:extLst>
          </p:cNvPr>
          <p:cNvSpPr txBox="1"/>
          <p:nvPr/>
        </p:nvSpPr>
        <p:spPr>
          <a:xfrm>
            <a:off x="4671893" y="5320575"/>
            <a:ext cx="987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Meghana</a:t>
            </a:r>
          </a:p>
          <a:p>
            <a:pPr algn="ctr"/>
            <a:r>
              <a:rPr lang="en-US" sz="1600" b="1" dirty="0"/>
              <a:t>Rao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703208-D1A6-47BC-E3B3-F9DBF077ED94}"/>
              </a:ext>
            </a:extLst>
          </p:cNvPr>
          <p:cNvSpPr txBox="1"/>
          <p:nvPr/>
        </p:nvSpPr>
        <p:spPr>
          <a:xfrm>
            <a:off x="5709678" y="533216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Simone</a:t>
            </a:r>
          </a:p>
          <a:p>
            <a:pPr algn="ctr"/>
            <a:r>
              <a:rPr lang="en-US" sz="1600" b="1" dirty="0" err="1"/>
              <a:t>Ymson</a:t>
            </a:r>
            <a:endParaRPr lang="en-US" sz="16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485437-407C-E93E-3A54-AF27362A3F1E}"/>
              </a:ext>
            </a:extLst>
          </p:cNvPr>
          <p:cNvSpPr txBox="1"/>
          <p:nvPr/>
        </p:nvSpPr>
        <p:spPr>
          <a:xfrm>
            <a:off x="6690875" y="5341098"/>
            <a:ext cx="74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Maura</a:t>
            </a:r>
          </a:p>
          <a:p>
            <a:pPr algn="ctr"/>
            <a:r>
              <a:rPr lang="en-US" sz="1600" b="1" dirty="0"/>
              <a:t>Knapp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533B98-DE6E-229E-8FE6-24B7766E9355}"/>
              </a:ext>
            </a:extLst>
          </p:cNvPr>
          <p:cNvSpPr txBox="1"/>
          <p:nvPr/>
        </p:nvSpPr>
        <p:spPr>
          <a:xfrm>
            <a:off x="7607719" y="5341098"/>
            <a:ext cx="63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Anna</a:t>
            </a:r>
          </a:p>
          <a:p>
            <a:pPr algn="ctr"/>
            <a:r>
              <a:rPr lang="en-US" sz="1600" b="1" dirty="0"/>
              <a:t>Perry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21340F-9A09-4A32-8E0D-254BE55CCDC6}"/>
              </a:ext>
            </a:extLst>
          </p:cNvPr>
          <p:cNvSpPr txBox="1"/>
          <p:nvPr/>
        </p:nvSpPr>
        <p:spPr>
          <a:xfrm>
            <a:off x="8410423" y="5354149"/>
            <a:ext cx="1045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Torie</a:t>
            </a:r>
          </a:p>
          <a:p>
            <a:pPr algn="ctr"/>
            <a:r>
              <a:rPr lang="en-US" sz="1600" b="1" dirty="0"/>
              <a:t>Livingston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F7562E-2A9A-A33B-1044-F10C684D50B3}"/>
              </a:ext>
            </a:extLst>
          </p:cNvPr>
          <p:cNvSpPr txBox="1"/>
          <p:nvPr/>
        </p:nvSpPr>
        <p:spPr>
          <a:xfrm>
            <a:off x="9487450" y="535414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Swathi </a:t>
            </a:r>
          </a:p>
          <a:p>
            <a:pPr algn="ctr"/>
            <a:r>
              <a:rPr lang="en-US" sz="1600" b="1" dirty="0"/>
              <a:t>Ganesh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E6B7F8-4EB1-6BD8-7F64-DC707718D791}"/>
              </a:ext>
            </a:extLst>
          </p:cNvPr>
          <p:cNvSpPr txBox="1"/>
          <p:nvPr/>
        </p:nvSpPr>
        <p:spPr>
          <a:xfrm>
            <a:off x="10415912" y="5357363"/>
            <a:ext cx="1049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Mark</a:t>
            </a:r>
          </a:p>
          <a:p>
            <a:pPr algn="ctr"/>
            <a:r>
              <a:rPr lang="en-US" sz="1600" b="1" dirty="0"/>
              <a:t>Perkowski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1C5A3E7-AF4B-AE1C-04E5-F9B9F80994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00" y="735107"/>
            <a:ext cx="683853" cy="94634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DAD5171-61F1-4D5E-B48F-975AED6173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484" y="767446"/>
            <a:ext cx="626716" cy="94634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F4A2A3A-2E5B-05B4-7923-868D7EE2E7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83458" y="749497"/>
            <a:ext cx="681580" cy="95137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910AF2D-43A3-3C77-1916-5ECF040CCF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1089" y="757378"/>
            <a:ext cx="649107" cy="94923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5F5B1C9-34CC-7F88-4287-9EAB37B870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53614" y="731990"/>
            <a:ext cx="681580" cy="98025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A02325CF-B7A2-CB82-F5DF-7C3CC57C2189}"/>
              </a:ext>
            </a:extLst>
          </p:cNvPr>
          <p:cNvSpPr txBox="1"/>
          <p:nvPr/>
        </p:nvSpPr>
        <p:spPr>
          <a:xfrm>
            <a:off x="4839768" y="1619359"/>
            <a:ext cx="1205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Elisabeth</a:t>
            </a:r>
          </a:p>
          <a:p>
            <a:pPr algn="ctr"/>
            <a:r>
              <a:rPr lang="en-US" sz="1600" b="1" dirty="0"/>
              <a:t>Hollembaek</a:t>
            </a:r>
          </a:p>
          <a:p>
            <a:pPr algn="ctr"/>
            <a:r>
              <a:rPr lang="en-US" sz="1600" b="1" dirty="0"/>
              <a:t>Parr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F53EA8F-8F0A-702F-6DA6-71AECFBEEB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2513" y="747173"/>
            <a:ext cx="621353" cy="94988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CFD0DE1-D34B-9F6F-9F6B-EC3EB474CB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10467" y="731046"/>
            <a:ext cx="593141" cy="96738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39B8636-3D56-9304-D06F-629F19AB0A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55314" y="756837"/>
            <a:ext cx="606998" cy="94977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15E574D-8689-9B8D-F6CF-D70EAA609F9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09472" y="739768"/>
            <a:ext cx="556709" cy="96032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D2C01DA-FB4F-06C1-1794-39CA13AA90D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43841" y="733928"/>
            <a:ext cx="560916" cy="90609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9EF7414-485E-CEC6-C12A-D0B3D59E157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26895" y="756837"/>
            <a:ext cx="578162" cy="89184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36AAFB1-3502-B89C-AB6A-8F399CAC176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71224" y="754945"/>
            <a:ext cx="533171" cy="88178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2296121E-2176-0DA8-3478-0241C3CBF86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502548" y="782514"/>
            <a:ext cx="546320" cy="84049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D574568-83B8-C4BB-49BE-E7706407E2A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3771" y="4230730"/>
            <a:ext cx="692936" cy="111036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C14D977-8218-9626-FDF9-BBA3BC33DEA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5673" y="4226399"/>
            <a:ext cx="660156" cy="110576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BD5658DC-1F4C-1BDA-DAF5-7CD4DE5C801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30619" y="4212472"/>
            <a:ext cx="737145" cy="114167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859D0E0-34AA-E063-E846-2FBF52A0022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869611" y="4206769"/>
            <a:ext cx="705319" cy="114150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600FDF7-FD8B-5000-9086-E1BC95C026D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800976" y="4212469"/>
            <a:ext cx="760060" cy="113104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D9E8C3FA-0311-B27F-7081-C9F159CD9CB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807590" y="4207836"/>
            <a:ext cx="686114" cy="114631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76616D9-7FBD-FBEE-E2D9-4F6ADB5C5BB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86372" y="4219460"/>
            <a:ext cx="670290" cy="115777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07DE838-D22F-E0D0-1E19-409F52B5D56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81383" y="4219460"/>
            <a:ext cx="758642" cy="114699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40459DD7-B8DB-7054-C845-F6ECAB7ECFC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559198" y="4214567"/>
            <a:ext cx="748122" cy="113958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908A63A7-C5CD-9C6D-FC04-334F7419D8C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546890" y="4219460"/>
            <a:ext cx="715867" cy="116630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D1E1961-DBD8-DA49-6468-14778AB7140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11270" y="4230749"/>
            <a:ext cx="729057" cy="112162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10C1648-7D29-DB09-460F-74415E49DDA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528702" y="4184877"/>
            <a:ext cx="728545" cy="11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FB8D9-95DD-514A-9370-0AF2FBE5DBCD}"/>
              </a:ext>
            </a:extLst>
          </p:cNvPr>
          <p:cNvCxnSpPr>
            <a:cxnSpLocks/>
          </p:cNvCxnSpPr>
          <p:nvPr/>
        </p:nvCxnSpPr>
        <p:spPr>
          <a:xfrm>
            <a:off x="0" y="3411518"/>
            <a:ext cx="12192000" cy="578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7D1A4-F1D8-C846-9A4C-BAB1ABB1E1A1}"/>
              </a:ext>
            </a:extLst>
          </p:cNvPr>
          <p:cNvCxnSpPr/>
          <p:nvPr/>
        </p:nvCxnSpPr>
        <p:spPr>
          <a:xfrm>
            <a:off x="5844933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D21B4-B565-0E46-880D-447AC2F28EF7}"/>
              </a:ext>
            </a:extLst>
          </p:cNvPr>
          <p:cNvCxnSpPr/>
          <p:nvPr/>
        </p:nvCxnSpPr>
        <p:spPr>
          <a:xfrm>
            <a:off x="3797057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7D0BB-DAB7-C144-B3D4-A7ABE2E65C68}"/>
              </a:ext>
            </a:extLst>
          </p:cNvPr>
          <p:cNvCxnSpPr/>
          <p:nvPr/>
        </p:nvCxnSpPr>
        <p:spPr>
          <a:xfrm>
            <a:off x="1820621" y="11765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ECAE7-3856-2D41-8F0A-9C54A18C6BB8}"/>
              </a:ext>
            </a:extLst>
          </p:cNvPr>
          <p:cNvCxnSpPr/>
          <p:nvPr/>
        </p:nvCxnSpPr>
        <p:spPr>
          <a:xfrm>
            <a:off x="7921378" y="-17482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81C117-2B6B-0846-A59C-15CE1E1CF1A9}"/>
              </a:ext>
            </a:extLst>
          </p:cNvPr>
          <p:cNvCxnSpPr/>
          <p:nvPr/>
        </p:nvCxnSpPr>
        <p:spPr>
          <a:xfrm>
            <a:off x="10145469" y="11429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DDB5FF-3B1B-6049-BED7-A01D186FE873}"/>
              </a:ext>
            </a:extLst>
          </p:cNvPr>
          <p:cNvSpPr txBox="1"/>
          <p:nvPr/>
        </p:nvSpPr>
        <p:spPr>
          <a:xfrm>
            <a:off x="-27114" y="345881"/>
            <a:ext cx="41243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EVANSTON NURSERY RESIDENTS 2025-26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C340B-8452-BA43-9BB6-786523858458}"/>
              </a:ext>
            </a:extLst>
          </p:cNvPr>
          <p:cNvSpPr txBox="1"/>
          <p:nvPr/>
        </p:nvSpPr>
        <p:spPr>
          <a:xfrm>
            <a:off x="-8152" y="3390968"/>
            <a:ext cx="105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2026 JAN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BBDD3-1B8D-4C49-9294-CFCAEDAE503B}"/>
              </a:ext>
            </a:extLst>
          </p:cNvPr>
          <p:cNvSpPr txBox="1"/>
          <p:nvPr/>
        </p:nvSpPr>
        <p:spPr>
          <a:xfrm>
            <a:off x="1767253" y="33909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267CD-FC6A-7E44-95A5-2414E87464CE}"/>
              </a:ext>
            </a:extLst>
          </p:cNvPr>
          <p:cNvSpPr txBox="1"/>
          <p:nvPr/>
        </p:nvSpPr>
        <p:spPr>
          <a:xfrm>
            <a:off x="3765019" y="341151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4632E-0623-5D4B-840C-9DBE6D54E6B8}"/>
              </a:ext>
            </a:extLst>
          </p:cNvPr>
          <p:cNvSpPr txBox="1"/>
          <p:nvPr/>
        </p:nvSpPr>
        <p:spPr>
          <a:xfrm>
            <a:off x="0" y="-17482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 JULY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B23BB-2F74-3941-95A1-E617D138C43E}"/>
              </a:ext>
            </a:extLst>
          </p:cNvPr>
          <p:cNvSpPr txBox="1"/>
          <p:nvPr/>
        </p:nvSpPr>
        <p:spPr>
          <a:xfrm>
            <a:off x="1803725" y="-17482"/>
            <a:ext cx="6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E201-CDDA-474F-BF89-8A452EA62655}"/>
              </a:ext>
            </a:extLst>
          </p:cNvPr>
          <p:cNvSpPr txBox="1"/>
          <p:nvPr/>
        </p:nvSpPr>
        <p:spPr>
          <a:xfrm>
            <a:off x="3788931" y="-17482"/>
            <a:ext cx="6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C98A3-8F9F-7F44-9D11-E05EE10E464B}"/>
              </a:ext>
            </a:extLst>
          </p:cNvPr>
          <p:cNvSpPr txBox="1"/>
          <p:nvPr/>
        </p:nvSpPr>
        <p:spPr>
          <a:xfrm>
            <a:off x="5844928" y="0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30450-F56E-A04B-AA57-89F7060ED37F}"/>
              </a:ext>
            </a:extLst>
          </p:cNvPr>
          <p:cNvSpPr txBox="1"/>
          <p:nvPr/>
        </p:nvSpPr>
        <p:spPr>
          <a:xfrm>
            <a:off x="7921378" y="-17482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48531-6152-7047-BF37-7D0904FA4E94}"/>
              </a:ext>
            </a:extLst>
          </p:cNvPr>
          <p:cNvSpPr txBox="1"/>
          <p:nvPr/>
        </p:nvSpPr>
        <p:spPr>
          <a:xfrm>
            <a:off x="10091238" y="-17482"/>
            <a:ext cx="56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E472-84AC-E94B-BC29-24F1B63BF480}"/>
              </a:ext>
            </a:extLst>
          </p:cNvPr>
          <p:cNvSpPr txBox="1"/>
          <p:nvPr/>
        </p:nvSpPr>
        <p:spPr>
          <a:xfrm>
            <a:off x="5815314" y="34115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1B6AC-AD10-A14F-80E2-1790440AA8E6}"/>
              </a:ext>
            </a:extLst>
          </p:cNvPr>
          <p:cNvSpPr txBox="1"/>
          <p:nvPr/>
        </p:nvSpPr>
        <p:spPr>
          <a:xfrm>
            <a:off x="7892804" y="3415676"/>
            <a:ext cx="6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368D9D-C5BB-9B46-8AF1-222FE8A23061}"/>
              </a:ext>
            </a:extLst>
          </p:cNvPr>
          <p:cNvSpPr txBox="1"/>
          <p:nvPr/>
        </p:nvSpPr>
        <p:spPr>
          <a:xfrm>
            <a:off x="10137847" y="344417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432D6C-4491-E74C-948B-59D6F6D53720}"/>
              </a:ext>
            </a:extLst>
          </p:cNvPr>
          <p:cNvSpPr txBox="1"/>
          <p:nvPr/>
        </p:nvSpPr>
        <p:spPr>
          <a:xfrm>
            <a:off x="8087702" y="6126204"/>
            <a:ext cx="41002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ADMIN CONTACTS:</a:t>
            </a:r>
          </a:p>
          <a:p>
            <a:r>
              <a:rPr lang="en-US" sz="1400" dirty="0"/>
              <a:t>FAM MED = </a:t>
            </a:r>
            <a:r>
              <a:rPr lang="en-US" sz="1400" b="1" dirty="0">
                <a:hlinkClick r:id="rId2"/>
              </a:rPr>
              <a:t>MAranda@northshore.org</a:t>
            </a:r>
            <a:r>
              <a:rPr lang="en-US" sz="1400" b="1" dirty="0"/>
              <a:t> </a:t>
            </a:r>
            <a:r>
              <a:rPr lang="en-US" sz="1400" dirty="0"/>
              <a:t>847.657.1840</a:t>
            </a:r>
          </a:p>
          <a:p>
            <a:r>
              <a:rPr lang="en-US" sz="1400" dirty="0"/>
              <a:t>PEDS = </a:t>
            </a:r>
            <a:r>
              <a:rPr lang="en-US" sz="1400" b="1" dirty="0" err="1"/>
              <a:t>chiefs@bsd.uchicago.edu</a:t>
            </a:r>
            <a:r>
              <a:rPr lang="en-US" sz="1400" b="1" dirty="0"/>
              <a:t> 773.702.7553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0E6607-BF61-E30A-1944-18997CAE84F1}"/>
              </a:ext>
            </a:extLst>
          </p:cNvPr>
          <p:cNvSpPr txBox="1"/>
          <p:nvPr/>
        </p:nvSpPr>
        <p:spPr>
          <a:xfrm>
            <a:off x="38793" y="2118349"/>
            <a:ext cx="9781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F5375"/>
                </a:solidFill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6/16-6/27</a:t>
            </a:r>
          </a:p>
          <a:p>
            <a:r>
              <a:rPr lang="en-US" sz="1400" dirty="0"/>
              <a:t>Alejandra </a:t>
            </a:r>
          </a:p>
          <a:p>
            <a:r>
              <a:rPr lang="en-US" sz="1400" dirty="0"/>
              <a:t>Corral</a:t>
            </a:r>
          </a:p>
          <a:p>
            <a:r>
              <a:rPr lang="en-US" sz="1400" dirty="0"/>
              <a:t>(Fam Med)</a:t>
            </a:r>
          </a:p>
          <a:p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982AD3-32F0-6073-E103-03BBF2AB4B82}"/>
              </a:ext>
            </a:extLst>
          </p:cNvPr>
          <p:cNvSpPr txBox="1"/>
          <p:nvPr/>
        </p:nvSpPr>
        <p:spPr>
          <a:xfrm>
            <a:off x="6828103" y="2113490"/>
            <a:ext cx="1039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10/6-10/17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Nora </a:t>
            </a:r>
            <a:r>
              <a:rPr lang="en-US" sz="1400" dirty="0" err="1"/>
              <a:t>Kasis</a:t>
            </a:r>
            <a:endParaRPr lang="en-US" sz="1400" dirty="0"/>
          </a:p>
          <a:p>
            <a:r>
              <a:rPr lang="en-US" sz="1400" dirty="0"/>
              <a:t>(Fam Med)</a:t>
            </a:r>
          </a:p>
          <a:p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FF11B6-1CDA-59EC-9B78-337B04423587}"/>
              </a:ext>
            </a:extLst>
          </p:cNvPr>
          <p:cNvSpPr txBox="1"/>
          <p:nvPr/>
        </p:nvSpPr>
        <p:spPr>
          <a:xfrm>
            <a:off x="11037067" y="2066513"/>
            <a:ext cx="11384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12/15-12/26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Clayton </a:t>
            </a:r>
          </a:p>
          <a:p>
            <a:r>
              <a:rPr lang="en-US" sz="1400" dirty="0" err="1"/>
              <a:t>Vasperman</a:t>
            </a:r>
            <a:endParaRPr lang="en-US" sz="1400" dirty="0"/>
          </a:p>
          <a:p>
            <a:r>
              <a:rPr lang="en-US" sz="1400" dirty="0"/>
              <a:t>(Fam Med)</a:t>
            </a:r>
          </a:p>
          <a:p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017A07-904C-9C2E-1DF0-51B0432E2967}"/>
              </a:ext>
            </a:extLst>
          </p:cNvPr>
          <p:cNvSpPr txBox="1"/>
          <p:nvPr/>
        </p:nvSpPr>
        <p:spPr>
          <a:xfrm>
            <a:off x="81264" y="5918319"/>
            <a:ext cx="1045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1/12-1/23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Julia Thelen</a:t>
            </a:r>
          </a:p>
          <a:p>
            <a:r>
              <a:rPr lang="en-US" sz="1400" dirty="0"/>
              <a:t>(Fam Med)</a:t>
            </a:r>
          </a:p>
          <a:p>
            <a:endParaRPr lang="en-US" sz="1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38B79B6-F167-2C49-6498-74B4F34A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" y="925145"/>
            <a:ext cx="1043157" cy="1159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725460-9DC9-A254-02A6-4B4D1D058AAF}"/>
              </a:ext>
            </a:extLst>
          </p:cNvPr>
          <p:cNvSpPr txBox="1"/>
          <p:nvPr/>
        </p:nvSpPr>
        <p:spPr>
          <a:xfrm>
            <a:off x="5873502" y="5960429"/>
            <a:ext cx="1016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F5375"/>
                </a:solidFill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4/20-5/1</a:t>
            </a:r>
          </a:p>
          <a:p>
            <a:r>
              <a:rPr lang="en-US" sz="1400" dirty="0"/>
              <a:t>Eileen Vera</a:t>
            </a:r>
          </a:p>
          <a:p>
            <a:r>
              <a:rPr lang="en-US" sz="1400" dirty="0"/>
              <a:t>(Fam Med)</a:t>
            </a:r>
          </a:p>
          <a:p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D8A6B6-A8BD-53D4-AC79-AAFB50CDAAFF}"/>
              </a:ext>
            </a:extLst>
          </p:cNvPr>
          <p:cNvSpPr txBox="1"/>
          <p:nvPr/>
        </p:nvSpPr>
        <p:spPr>
          <a:xfrm>
            <a:off x="3028134" y="2141205"/>
            <a:ext cx="1162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F5375"/>
                </a:solidFill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8/11-8/22</a:t>
            </a:r>
          </a:p>
          <a:p>
            <a:r>
              <a:rPr lang="en-US" sz="1400" dirty="0"/>
              <a:t>Monay Zayed</a:t>
            </a:r>
          </a:p>
          <a:p>
            <a:r>
              <a:rPr lang="en-US" sz="1400" dirty="0"/>
              <a:t>(Fam Med)</a:t>
            </a:r>
          </a:p>
          <a:p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6138AE-2775-D944-1922-074446836A59}"/>
              </a:ext>
            </a:extLst>
          </p:cNvPr>
          <p:cNvSpPr txBox="1"/>
          <p:nvPr/>
        </p:nvSpPr>
        <p:spPr>
          <a:xfrm>
            <a:off x="1096750" y="2123578"/>
            <a:ext cx="124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F5375"/>
                </a:solidFill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7/14-7/25</a:t>
            </a:r>
          </a:p>
          <a:p>
            <a:r>
              <a:rPr lang="en-US" sz="1400" b="1" dirty="0"/>
              <a:t>Eashan Kumar</a:t>
            </a:r>
          </a:p>
          <a:p>
            <a:r>
              <a:rPr lang="en-US" sz="1400" b="1" dirty="0"/>
              <a:t>(Fam Med)</a:t>
            </a:r>
          </a:p>
          <a:p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9CAE1A3-0B4C-5E18-F3FB-E8265BBA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64" y="911885"/>
            <a:ext cx="1067877" cy="11964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156CF33-0704-E190-BE0E-5D05FD361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423" y="923176"/>
            <a:ext cx="1037254" cy="11729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584E32-3D4D-0EC1-526F-3FEF95603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619" y="891932"/>
            <a:ext cx="1064948" cy="12215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D47B0D-DC32-CAC7-C399-8F5F4AF7D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968" y="838237"/>
            <a:ext cx="1074154" cy="121469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2613768-7227-C560-E215-AED64D986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67" y="4378569"/>
            <a:ext cx="1371600" cy="1485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27255AC-F7A8-2774-821F-8BDAF38E2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4928" y="4409473"/>
            <a:ext cx="1207918" cy="1556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99E9F-4E14-8C0C-3D8E-0E507A3BAE6D}"/>
              </a:ext>
            </a:extLst>
          </p:cNvPr>
          <p:cNvSpPr txBox="1"/>
          <p:nvPr/>
        </p:nvSpPr>
        <p:spPr>
          <a:xfrm>
            <a:off x="4109934" y="2136203"/>
            <a:ext cx="1165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F5375"/>
                </a:solidFill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8/20-9/2</a:t>
            </a:r>
          </a:p>
          <a:p>
            <a:r>
              <a:rPr lang="en-US" sz="1400" dirty="0"/>
              <a:t>Maura Knapp</a:t>
            </a:r>
          </a:p>
          <a:p>
            <a:r>
              <a:rPr lang="en-US" sz="1400" dirty="0"/>
              <a:t>(PEDS)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11C7E-1943-3BCF-AFEA-8A07F6A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5329" y="939595"/>
            <a:ext cx="758442" cy="1146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CE60C-2C90-4863-E409-D8BC1914D889}"/>
              </a:ext>
            </a:extLst>
          </p:cNvPr>
          <p:cNvSpPr txBox="1"/>
          <p:nvPr/>
        </p:nvSpPr>
        <p:spPr>
          <a:xfrm>
            <a:off x="2197493" y="2118349"/>
            <a:ext cx="8402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F5375"/>
                </a:solidFill>
                <a:effectLst/>
                <a:latin typeface="DokChampa" panose="020B0604020202020204" pitchFamily="34" charset="-34"/>
                <a:cs typeface="DokChampa" panose="020B0604020202020204" pitchFamily="34" charset="-34"/>
              </a:rPr>
              <a:t>7/23-8/5</a:t>
            </a:r>
          </a:p>
          <a:p>
            <a:r>
              <a:rPr lang="en-US" sz="1400" dirty="0"/>
              <a:t>Danica</a:t>
            </a:r>
          </a:p>
          <a:p>
            <a:r>
              <a:rPr lang="en-US" sz="1400" dirty="0"/>
              <a:t>Mathew</a:t>
            </a:r>
          </a:p>
          <a:p>
            <a:r>
              <a:rPr lang="en-US" sz="1400" dirty="0"/>
              <a:t>(PEDS)</a:t>
            </a:r>
          </a:p>
          <a:p>
            <a:endParaRPr lang="en-US" sz="1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D5A675E-B9C1-0DA3-00F7-F2C40314BF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0450" y="898022"/>
            <a:ext cx="842931" cy="11964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0584CF-D15D-0891-AE22-2EBDA575C880}"/>
              </a:ext>
            </a:extLst>
          </p:cNvPr>
          <p:cNvSpPr txBox="1"/>
          <p:nvPr/>
        </p:nvSpPr>
        <p:spPr>
          <a:xfrm>
            <a:off x="5758869" y="2106503"/>
            <a:ext cx="1175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10/1-10/14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Cassie Mocek</a:t>
            </a:r>
          </a:p>
          <a:p>
            <a:r>
              <a:rPr lang="en-US" sz="1400" dirty="0"/>
              <a:t>(PEDS)</a:t>
            </a:r>
          </a:p>
          <a:p>
            <a:endParaRPr lang="en-US" sz="1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676330-CA4D-6F8F-3D2E-F80E7B263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7183" y="932027"/>
            <a:ext cx="693895" cy="112090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48E4E88-58D1-0374-E51E-7C34CDAF5999}"/>
              </a:ext>
            </a:extLst>
          </p:cNvPr>
          <p:cNvSpPr txBox="1"/>
          <p:nvPr/>
        </p:nvSpPr>
        <p:spPr>
          <a:xfrm>
            <a:off x="9994011" y="2061952"/>
            <a:ext cx="11384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12/10-12/21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Sierra</a:t>
            </a:r>
          </a:p>
          <a:p>
            <a:r>
              <a:rPr lang="en-US" sz="1400" dirty="0" err="1"/>
              <a:t>Blashock</a:t>
            </a:r>
            <a:endParaRPr lang="en-US" sz="1400" dirty="0"/>
          </a:p>
          <a:p>
            <a:r>
              <a:rPr lang="en-US" sz="1400" dirty="0"/>
              <a:t>(PEDS)</a:t>
            </a:r>
          </a:p>
          <a:p>
            <a:endParaRPr lang="en-US" sz="1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5ECAAE-FA6D-7CF7-A2AE-897D1DC4B2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0678" y="842266"/>
            <a:ext cx="817365" cy="12342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34F281F-932C-C971-B41D-5E2202B85F90}"/>
              </a:ext>
            </a:extLst>
          </p:cNvPr>
          <p:cNvSpPr txBox="1"/>
          <p:nvPr/>
        </p:nvSpPr>
        <p:spPr>
          <a:xfrm>
            <a:off x="2715055" y="5939536"/>
            <a:ext cx="8402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2/18-3/3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Emma</a:t>
            </a:r>
          </a:p>
          <a:p>
            <a:r>
              <a:rPr lang="en-US" sz="1400" dirty="0"/>
              <a:t>Office</a:t>
            </a:r>
          </a:p>
          <a:p>
            <a:r>
              <a:rPr lang="en-US" sz="1400" dirty="0"/>
              <a:t>(PEDS)</a:t>
            </a:r>
          </a:p>
          <a:p>
            <a:endParaRPr lang="en-US" sz="14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F7858E-1178-671C-0AE4-37C62F499D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6634" y="4363863"/>
            <a:ext cx="950867" cy="155081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CF96DB-30AD-8C25-7D3A-349AD9C7419E}"/>
              </a:ext>
            </a:extLst>
          </p:cNvPr>
          <p:cNvSpPr txBox="1"/>
          <p:nvPr/>
        </p:nvSpPr>
        <p:spPr>
          <a:xfrm>
            <a:off x="3995830" y="5918319"/>
            <a:ext cx="9171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5375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3/4-3/17</a:t>
            </a:r>
            <a:endParaRPr lang="en-US" sz="1400" b="0" i="0" dirty="0">
              <a:solidFill>
                <a:srgbClr val="0F5375"/>
              </a:solidFill>
              <a:effectLst/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400" dirty="0"/>
              <a:t>Samantha</a:t>
            </a:r>
          </a:p>
          <a:p>
            <a:r>
              <a:rPr lang="en-US" sz="1400" dirty="0"/>
              <a:t>Bailey</a:t>
            </a:r>
          </a:p>
          <a:p>
            <a:r>
              <a:rPr lang="en-US" sz="1400" dirty="0"/>
              <a:t>(PEDS)</a:t>
            </a:r>
          </a:p>
          <a:p>
            <a:endParaRPr lang="en-US" sz="1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F262CF-301C-690A-E7A3-814B22CBEB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3223" y="4336622"/>
            <a:ext cx="1115008" cy="1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FB8D9-95DD-514A-9370-0AF2FBE5DBCD}"/>
              </a:ext>
            </a:extLst>
          </p:cNvPr>
          <p:cNvCxnSpPr>
            <a:cxnSpLocks/>
          </p:cNvCxnSpPr>
          <p:nvPr/>
        </p:nvCxnSpPr>
        <p:spPr>
          <a:xfrm>
            <a:off x="0" y="3411518"/>
            <a:ext cx="12192000" cy="578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7D1A4-F1D8-C846-9A4C-BAB1ABB1E1A1}"/>
              </a:ext>
            </a:extLst>
          </p:cNvPr>
          <p:cNvCxnSpPr/>
          <p:nvPr/>
        </p:nvCxnSpPr>
        <p:spPr>
          <a:xfrm>
            <a:off x="5844933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D21B4-B565-0E46-880D-447AC2F28EF7}"/>
              </a:ext>
            </a:extLst>
          </p:cNvPr>
          <p:cNvCxnSpPr/>
          <p:nvPr/>
        </p:nvCxnSpPr>
        <p:spPr>
          <a:xfrm>
            <a:off x="3797057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7D0BB-DAB7-C144-B3D4-A7ABE2E65C68}"/>
              </a:ext>
            </a:extLst>
          </p:cNvPr>
          <p:cNvCxnSpPr/>
          <p:nvPr/>
        </p:nvCxnSpPr>
        <p:spPr>
          <a:xfrm>
            <a:off x="1820621" y="11765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ECAE7-3856-2D41-8F0A-9C54A18C6BB8}"/>
              </a:ext>
            </a:extLst>
          </p:cNvPr>
          <p:cNvCxnSpPr/>
          <p:nvPr/>
        </p:nvCxnSpPr>
        <p:spPr>
          <a:xfrm>
            <a:off x="7921378" y="-17482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81C117-2B6B-0846-A59C-15CE1E1CF1A9}"/>
              </a:ext>
            </a:extLst>
          </p:cNvPr>
          <p:cNvCxnSpPr/>
          <p:nvPr/>
        </p:nvCxnSpPr>
        <p:spPr>
          <a:xfrm>
            <a:off x="10145469" y="11429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DDB5FF-3B1B-6049-BED7-A01D186FE873}"/>
              </a:ext>
            </a:extLst>
          </p:cNvPr>
          <p:cNvSpPr txBox="1"/>
          <p:nvPr/>
        </p:nvSpPr>
        <p:spPr>
          <a:xfrm>
            <a:off x="0" y="300585"/>
            <a:ext cx="59450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EVANSTON AMBULATORY /HOSPITALIST FELLOWS / ELECTIVE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C340B-8452-BA43-9BB6-786523858458}"/>
              </a:ext>
            </a:extLst>
          </p:cNvPr>
          <p:cNvSpPr txBox="1"/>
          <p:nvPr/>
        </p:nvSpPr>
        <p:spPr>
          <a:xfrm>
            <a:off x="-8152" y="3390968"/>
            <a:ext cx="5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BBDD3-1B8D-4C49-9294-CFCAEDAE503B}"/>
              </a:ext>
            </a:extLst>
          </p:cNvPr>
          <p:cNvSpPr txBox="1"/>
          <p:nvPr/>
        </p:nvSpPr>
        <p:spPr>
          <a:xfrm>
            <a:off x="1767253" y="33909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267CD-FC6A-7E44-95A5-2414E87464CE}"/>
              </a:ext>
            </a:extLst>
          </p:cNvPr>
          <p:cNvSpPr txBox="1"/>
          <p:nvPr/>
        </p:nvSpPr>
        <p:spPr>
          <a:xfrm>
            <a:off x="3765019" y="341151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4632E-0623-5D4B-840C-9DBE6D54E6B8}"/>
              </a:ext>
            </a:extLst>
          </p:cNvPr>
          <p:cNvSpPr txBox="1"/>
          <p:nvPr/>
        </p:nvSpPr>
        <p:spPr>
          <a:xfrm>
            <a:off x="0" y="-17482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B23BB-2F74-3941-95A1-E617D138C43E}"/>
              </a:ext>
            </a:extLst>
          </p:cNvPr>
          <p:cNvSpPr txBox="1"/>
          <p:nvPr/>
        </p:nvSpPr>
        <p:spPr>
          <a:xfrm>
            <a:off x="1803725" y="-17482"/>
            <a:ext cx="6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E201-CDDA-474F-BF89-8A452EA62655}"/>
              </a:ext>
            </a:extLst>
          </p:cNvPr>
          <p:cNvSpPr txBox="1"/>
          <p:nvPr/>
        </p:nvSpPr>
        <p:spPr>
          <a:xfrm>
            <a:off x="3788931" y="-17482"/>
            <a:ext cx="6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C98A3-8F9F-7F44-9D11-E05EE10E464B}"/>
              </a:ext>
            </a:extLst>
          </p:cNvPr>
          <p:cNvSpPr txBox="1"/>
          <p:nvPr/>
        </p:nvSpPr>
        <p:spPr>
          <a:xfrm>
            <a:off x="5844928" y="0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30450-F56E-A04B-AA57-89F7060ED37F}"/>
              </a:ext>
            </a:extLst>
          </p:cNvPr>
          <p:cNvSpPr txBox="1"/>
          <p:nvPr/>
        </p:nvSpPr>
        <p:spPr>
          <a:xfrm>
            <a:off x="7921378" y="-17482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48531-6152-7047-BF37-7D0904FA4E94}"/>
              </a:ext>
            </a:extLst>
          </p:cNvPr>
          <p:cNvSpPr txBox="1"/>
          <p:nvPr/>
        </p:nvSpPr>
        <p:spPr>
          <a:xfrm>
            <a:off x="10091238" y="-17482"/>
            <a:ext cx="56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E472-84AC-E94B-BC29-24F1B63BF480}"/>
              </a:ext>
            </a:extLst>
          </p:cNvPr>
          <p:cNvSpPr txBox="1"/>
          <p:nvPr/>
        </p:nvSpPr>
        <p:spPr>
          <a:xfrm>
            <a:off x="5815314" y="34115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1B6AC-AD10-A14F-80E2-1790440AA8E6}"/>
              </a:ext>
            </a:extLst>
          </p:cNvPr>
          <p:cNvSpPr txBox="1"/>
          <p:nvPr/>
        </p:nvSpPr>
        <p:spPr>
          <a:xfrm>
            <a:off x="7892804" y="3415676"/>
            <a:ext cx="6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368D9D-C5BB-9B46-8AF1-222FE8A23061}"/>
              </a:ext>
            </a:extLst>
          </p:cNvPr>
          <p:cNvSpPr txBox="1"/>
          <p:nvPr/>
        </p:nvSpPr>
        <p:spPr>
          <a:xfrm>
            <a:off x="10137847" y="344417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0D8A90-6343-E642-AC0F-12FA404A97BA}"/>
              </a:ext>
            </a:extLst>
          </p:cNvPr>
          <p:cNvSpPr txBox="1"/>
          <p:nvPr/>
        </p:nvSpPr>
        <p:spPr>
          <a:xfrm>
            <a:off x="7292624" y="6150722"/>
            <a:ext cx="479586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ADMIN:  </a:t>
            </a:r>
            <a:r>
              <a:rPr lang="en-US" b="1" dirty="0" err="1">
                <a:solidFill>
                  <a:schemeClr val="bg1"/>
                </a:solidFill>
              </a:rPr>
              <a:t>chiefs@bsd.uchicago.edu</a:t>
            </a:r>
            <a:r>
              <a:rPr lang="en-US" b="1" dirty="0">
                <a:solidFill>
                  <a:schemeClr val="bg1"/>
                </a:solidFill>
              </a:rPr>
              <a:t> 773.702.7553</a:t>
            </a:r>
          </a:p>
          <a:p>
            <a:r>
              <a:rPr lang="en-US" b="1" dirty="0">
                <a:solidFill>
                  <a:schemeClr val="bg1"/>
                </a:solidFill>
              </a:rPr>
              <a:t>For Advocate: </a:t>
            </a:r>
            <a:r>
              <a:rPr lang="en-US" b="1" dirty="0" err="1">
                <a:solidFill>
                  <a:schemeClr val="bg1"/>
                </a:solidFill>
              </a:rPr>
              <a:t>Steven.Marek@aah.org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FD010-FECB-529A-744D-0F17EE9B4D1A}"/>
              </a:ext>
            </a:extLst>
          </p:cNvPr>
          <p:cNvSpPr txBox="1"/>
          <p:nvPr/>
        </p:nvSpPr>
        <p:spPr>
          <a:xfrm>
            <a:off x="9549522" y="290497"/>
            <a:ext cx="257474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B050"/>
                </a:solidFill>
              </a:rPr>
              <a:t>Amb</a:t>
            </a:r>
            <a:r>
              <a:rPr lang="en-US" sz="1100" dirty="0">
                <a:solidFill>
                  <a:srgbClr val="00B050"/>
                </a:solidFill>
              </a:rPr>
              <a:t> Clinics:</a:t>
            </a:r>
          </a:p>
          <a:p>
            <a:r>
              <a:rPr lang="en-US" sz="1100" dirty="0">
                <a:solidFill>
                  <a:srgbClr val="00B050"/>
                </a:solidFill>
              </a:rPr>
              <a:t>Derm (Joyce) – CCHA M8-5, Wed 730-430</a:t>
            </a:r>
          </a:p>
          <a:p>
            <a:r>
              <a:rPr lang="en-US" sz="1100" dirty="0">
                <a:solidFill>
                  <a:srgbClr val="00B050"/>
                </a:solidFill>
              </a:rPr>
              <a:t>Neuro (Finkle)</a:t>
            </a:r>
          </a:p>
          <a:p>
            <a:r>
              <a:rPr lang="en-US" sz="1100" dirty="0">
                <a:solidFill>
                  <a:srgbClr val="00B050"/>
                </a:solidFill>
              </a:rPr>
              <a:t>GI (Cordova)</a:t>
            </a:r>
          </a:p>
          <a:p>
            <a:r>
              <a:rPr lang="en-US" sz="1100" dirty="0">
                <a:solidFill>
                  <a:srgbClr val="00B050"/>
                </a:solidFill>
              </a:rPr>
              <a:t>Endo (</a:t>
            </a:r>
            <a:r>
              <a:rPr lang="en-US" sz="1100" dirty="0" err="1">
                <a:solidFill>
                  <a:srgbClr val="00B050"/>
                </a:solidFill>
              </a:rPr>
              <a:t>Drobac</a:t>
            </a:r>
            <a:r>
              <a:rPr lang="en-US" sz="1100" dirty="0">
                <a:solidFill>
                  <a:srgbClr val="00B050"/>
                </a:solidFill>
              </a:rPr>
              <a:t>)</a:t>
            </a:r>
          </a:p>
          <a:p>
            <a:r>
              <a:rPr lang="en-US" sz="1100" dirty="0">
                <a:solidFill>
                  <a:srgbClr val="00B050"/>
                </a:solidFill>
              </a:rPr>
              <a:t>Allergy (Story)</a:t>
            </a:r>
          </a:p>
          <a:p>
            <a:r>
              <a:rPr lang="en-US" sz="1100" dirty="0">
                <a:solidFill>
                  <a:srgbClr val="00B050"/>
                </a:solidFill>
              </a:rPr>
              <a:t>Cards (</a:t>
            </a:r>
            <a:r>
              <a:rPr lang="en-US" sz="1100" dirty="0" err="1">
                <a:solidFill>
                  <a:srgbClr val="00B050"/>
                </a:solidFill>
              </a:rPr>
              <a:t>Groner</a:t>
            </a:r>
            <a:r>
              <a:rPr lang="en-US" sz="1100" dirty="0">
                <a:solidFill>
                  <a:srgbClr val="00B050"/>
                </a:solidFill>
              </a:rPr>
              <a:t>) – CCHA Tues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72FD7-CB62-B6CE-E4E3-EB8963EFBB7F}"/>
              </a:ext>
            </a:extLst>
          </p:cNvPr>
          <p:cNvSpPr txBox="1"/>
          <p:nvPr/>
        </p:nvSpPr>
        <p:spPr>
          <a:xfrm>
            <a:off x="8061398" y="2222491"/>
            <a:ext cx="1636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11/12-11/25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Lauren Anderson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UofC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HOSP Elective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6BAB1C8-9BFB-421E-16B0-5F1908A4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0282"/>
            <a:ext cx="967120" cy="13501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4C0D32-BB94-FC40-ED7B-73EAE3AC03A7}"/>
              </a:ext>
            </a:extLst>
          </p:cNvPr>
          <p:cNvSpPr txBox="1"/>
          <p:nvPr/>
        </p:nvSpPr>
        <p:spPr>
          <a:xfrm>
            <a:off x="-12579" y="5098649"/>
            <a:ext cx="1761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1/5-1/20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Samantha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Bailey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(EV AMB)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2C3ED5-CFAF-A731-5428-A0FB72992576}"/>
              </a:ext>
            </a:extLst>
          </p:cNvPr>
          <p:cNvSpPr txBox="1"/>
          <p:nvPr/>
        </p:nvSpPr>
        <p:spPr>
          <a:xfrm>
            <a:off x="3972918" y="5098649"/>
            <a:ext cx="1761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3/4-3/17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Gabriela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Betancourt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(EV AMB)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DF44633-35F9-E1A7-1399-888473F6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102" y="3760300"/>
            <a:ext cx="853771" cy="13359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B4A9B09-C3F2-49AB-AC3F-0D918CBB204A}"/>
              </a:ext>
            </a:extLst>
          </p:cNvPr>
          <p:cNvSpPr txBox="1"/>
          <p:nvPr/>
        </p:nvSpPr>
        <p:spPr>
          <a:xfrm>
            <a:off x="8210809" y="5004391"/>
            <a:ext cx="1761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5/13-5/26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Maura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Knapp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(EV AMB)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DBF699A-D47F-4A9C-5DD6-3D4502DC6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551" y="3782972"/>
            <a:ext cx="828834" cy="125311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85AAFA1-FEC9-1193-79CA-E528E51C89B8}"/>
              </a:ext>
            </a:extLst>
          </p:cNvPr>
          <p:cNvSpPr txBox="1"/>
          <p:nvPr/>
        </p:nvSpPr>
        <p:spPr>
          <a:xfrm>
            <a:off x="10179554" y="4958377"/>
            <a:ext cx="1761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6/10-6/23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Anna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Perry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(EV AMB)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9DE3294-DFCE-4719-62A4-20358DB12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5802" y="3785008"/>
            <a:ext cx="801485" cy="122086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1161DB1-27C3-ADCB-B270-92596F983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552" y="723303"/>
            <a:ext cx="957814" cy="14991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D36DC27-E004-18CC-0BED-EF3B01CB44E0}"/>
              </a:ext>
            </a:extLst>
          </p:cNvPr>
          <p:cNvSpPr txBox="1"/>
          <p:nvPr/>
        </p:nvSpPr>
        <p:spPr>
          <a:xfrm>
            <a:off x="11088023" y="4912636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6/10-6/23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Sierra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Blashock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UofC</a:t>
            </a:r>
            <a:r>
              <a:rPr lang="en-US" sz="1600" b="1" dirty="0">
                <a:solidFill>
                  <a:srgbClr val="FF0000"/>
                </a:solidFill>
              </a:rPr>
              <a:t> HOSP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Elective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9A01F12-B251-BACC-64D5-57308FC4E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7620" y="3788699"/>
            <a:ext cx="773342" cy="1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FB8D9-95DD-514A-9370-0AF2FBE5DBCD}"/>
              </a:ext>
            </a:extLst>
          </p:cNvPr>
          <p:cNvCxnSpPr>
            <a:cxnSpLocks/>
          </p:cNvCxnSpPr>
          <p:nvPr/>
        </p:nvCxnSpPr>
        <p:spPr>
          <a:xfrm>
            <a:off x="0" y="3411518"/>
            <a:ext cx="12192000" cy="578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7D1A4-F1D8-C846-9A4C-BAB1ABB1E1A1}"/>
              </a:ext>
            </a:extLst>
          </p:cNvPr>
          <p:cNvCxnSpPr/>
          <p:nvPr/>
        </p:nvCxnSpPr>
        <p:spPr>
          <a:xfrm>
            <a:off x="5844933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D21B4-B565-0E46-880D-447AC2F28EF7}"/>
              </a:ext>
            </a:extLst>
          </p:cNvPr>
          <p:cNvCxnSpPr/>
          <p:nvPr/>
        </p:nvCxnSpPr>
        <p:spPr>
          <a:xfrm>
            <a:off x="3797057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7D0BB-DAB7-C144-B3D4-A7ABE2E65C68}"/>
              </a:ext>
            </a:extLst>
          </p:cNvPr>
          <p:cNvCxnSpPr/>
          <p:nvPr/>
        </p:nvCxnSpPr>
        <p:spPr>
          <a:xfrm>
            <a:off x="1820621" y="11765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ECAE7-3856-2D41-8F0A-9C54A18C6BB8}"/>
              </a:ext>
            </a:extLst>
          </p:cNvPr>
          <p:cNvCxnSpPr/>
          <p:nvPr/>
        </p:nvCxnSpPr>
        <p:spPr>
          <a:xfrm>
            <a:off x="7921378" y="-17482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81C117-2B6B-0846-A59C-15CE1E1CF1A9}"/>
              </a:ext>
            </a:extLst>
          </p:cNvPr>
          <p:cNvCxnSpPr/>
          <p:nvPr/>
        </p:nvCxnSpPr>
        <p:spPr>
          <a:xfrm>
            <a:off x="10145469" y="11429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DDB5FF-3B1B-6049-BED7-A01D186FE873}"/>
              </a:ext>
            </a:extLst>
          </p:cNvPr>
          <p:cNvSpPr txBox="1"/>
          <p:nvPr/>
        </p:nvSpPr>
        <p:spPr>
          <a:xfrm>
            <a:off x="-17821" y="339265"/>
            <a:ext cx="39468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HIGHLAND PARK PA STUDENTS 2025-26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C340B-8452-BA43-9BB6-786523858458}"/>
              </a:ext>
            </a:extLst>
          </p:cNvPr>
          <p:cNvSpPr txBox="1"/>
          <p:nvPr/>
        </p:nvSpPr>
        <p:spPr>
          <a:xfrm>
            <a:off x="-8152" y="3390968"/>
            <a:ext cx="5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BBDD3-1B8D-4C49-9294-CFCAEDAE503B}"/>
              </a:ext>
            </a:extLst>
          </p:cNvPr>
          <p:cNvSpPr txBox="1"/>
          <p:nvPr/>
        </p:nvSpPr>
        <p:spPr>
          <a:xfrm>
            <a:off x="1767253" y="33909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267CD-FC6A-7E44-95A5-2414E87464CE}"/>
              </a:ext>
            </a:extLst>
          </p:cNvPr>
          <p:cNvSpPr txBox="1"/>
          <p:nvPr/>
        </p:nvSpPr>
        <p:spPr>
          <a:xfrm>
            <a:off x="3765019" y="341151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4632E-0623-5D4B-840C-9DBE6D54E6B8}"/>
              </a:ext>
            </a:extLst>
          </p:cNvPr>
          <p:cNvSpPr txBox="1"/>
          <p:nvPr/>
        </p:nvSpPr>
        <p:spPr>
          <a:xfrm>
            <a:off x="0" y="-17482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B23BB-2F74-3941-95A1-E617D138C43E}"/>
              </a:ext>
            </a:extLst>
          </p:cNvPr>
          <p:cNvSpPr txBox="1"/>
          <p:nvPr/>
        </p:nvSpPr>
        <p:spPr>
          <a:xfrm>
            <a:off x="1803725" y="-17482"/>
            <a:ext cx="6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E201-CDDA-474F-BF89-8A452EA62655}"/>
              </a:ext>
            </a:extLst>
          </p:cNvPr>
          <p:cNvSpPr txBox="1"/>
          <p:nvPr/>
        </p:nvSpPr>
        <p:spPr>
          <a:xfrm>
            <a:off x="3788931" y="-17482"/>
            <a:ext cx="6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C98A3-8F9F-7F44-9D11-E05EE10E464B}"/>
              </a:ext>
            </a:extLst>
          </p:cNvPr>
          <p:cNvSpPr txBox="1"/>
          <p:nvPr/>
        </p:nvSpPr>
        <p:spPr>
          <a:xfrm>
            <a:off x="5844928" y="0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30450-F56E-A04B-AA57-89F7060ED37F}"/>
              </a:ext>
            </a:extLst>
          </p:cNvPr>
          <p:cNvSpPr txBox="1"/>
          <p:nvPr/>
        </p:nvSpPr>
        <p:spPr>
          <a:xfrm>
            <a:off x="7921378" y="-17482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48531-6152-7047-BF37-7D0904FA4E94}"/>
              </a:ext>
            </a:extLst>
          </p:cNvPr>
          <p:cNvSpPr txBox="1"/>
          <p:nvPr/>
        </p:nvSpPr>
        <p:spPr>
          <a:xfrm>
            <a:off x="10091238" y="-17482"/>
            <a:ext cx="56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E472-84AC-E94B-BC29-24F1B63BF480}"/>
              </a:ext>
            </a:extLst>
          </p:cNvPr>
          <p:cNvSpPr txBox="1"/>
          <p:nvPr/>
        </p:nvSpPr>
        <p:spPr>
          <a:xfrm>
            <a:off x="5815314" y="34115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1B6AC-AD10-A14F-80E2-1790440AA8E6}"/>
              </a:ext>
            </a:extLst>
          </p:cNvPr>
          <p:cNvSpPr txBox="1"/>
          <p:nvPr/>
        </p:nvSpPr>
        <p:spPr>
          <a:xfrm>
            <a:off x="7892804" y="3415676"/>
            <a:ext cx="6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368D9D-C5BB-9B46-8AF1-222FE8A23061}"/>
              </a:ext>
            </a:extLst>
          </p:cNvPr>
          <p:cNvSpPr txBox="1"/>
          <p:nvPr/>
        </p:nvSpPr>
        <p:spPr>
          <a:xfrm>
            <a:off x="10137847" y="344417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45EDA-A25E-F949-9097-B141AEC20D93}"/>
              </a:ext>
            </a:extLst>
          </p:cNvPr>
          <p:cNvSpPr txBox="1"/>
          <p:nvPr/>
        </p:nvSpPr>
        <p:spPr>
          <a:xfrm>
            <a:off x="-11586" y="2744291"/>
            <a:ext cx="1609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Kirsten Kendler</a:t>
            </a:r>
          </a:p>
          <a:p>
            <a:r>
              <a:rPr lang="en-US" sz="1200" dirty="0"/>
              <a:t>5/27-7/1 (ISCU 6/5)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036C8B-6992-1F4B-8BEA-378DCBCBE621}"/>
              </a:ext>
            </a:extLst>
          </p:cNvPr>
          <p:cNvSpPr txBox="1"/>
          <p:nvPr/>
        </p:nvSpPr>
        <p:spPr>
          <a:xfrm>
            <a:off x="1572967" y="2758669"/>
            <a:ext cx="14826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Kaitlyn Brown</a:t>
            </a:r>
          </a:p>
          <a:p>
            <a:r>
              <a:rPr lang="en-US" sz="1200" dirty="0"/>
              <a:t>7/7-8/13 (ISCU 7/17)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CF7D98-E1E1-664F-A415-BC45D98031C0}"/>
              </a:ext>
            </a:extLst>
          </p:cNvPr>
          <p:cNvSpPr txBox="1"/>
          <p:nvPr/>
        </p:nvSpPr>
        <p:spPr>
          <a:xfrm>
            <a:off x="3574385" y="2758669"/>
            <a:ext cx="1569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Justin Myers</a:t>
            </a:r>
          </a:p>
          <a:p>
            <a:r>
              <a:rPr lang="en-US" sz="1200" dirty="0"/>
              <a:t>8/18-9/24 (ISCU 8/28)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439448-5E83-FD45-827D-0827DD1D8AEE}"/>
              </a:ext>
            </a:extLst>
          </p:cNvPr>
          <p:cNvSpPr txBox="1"/>
          <p:nvPr/>
        </p:nvSpPr>
        <p:spPr>
          <a:xfrm>
            <a:off x="5790324" y="2725137"/>
            <a:ext cx="21142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Antanisha Parks</a:t>
            </a:r>
          </a:p>
          <a:p>
            <a:r>
              <a:rPr lang="en-US" sz="1200" dirty="0"/>
              <a:t>9/29-11/5 (ISCU 10/9, Ev 10/6)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91D1E8-D3E8-0140-A10B-8F5EA2AA9BC6}"/>
              </a:ext>
            </a:extLst>
          </p:cNvPr>
          <p:cNvSpPr txBox="1"/>
          <p:nvPr/>
        </p:nvSpPr>
        <p:spPr>
          <a:xfrm>
            <a:off x="155419" y="5909223"/>
            <a:ext cx="2381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Rashid </a:t>
            </a:r>
            <a:r>
              <a:rPr lang="en-US" dirty="0" err="1"/>
              <a:t>Rakotondranoro</a:t>
            </a:r>
            <a:endParaRPr lang="en-US" dirty="0"/>
          </a:p>
          <a:p>
            <a:r>
              <a:rPr lang="en-US" sz="1200" dirty="0"/>
              <a:t>1/5-2/11 (ISCU 1/15, Ev 1/12)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56E43D-D0D5-014C-92EC-37612F137EDC}"/>
              </a:ext>
            </a:extLst>
          </p:cNvPr>
          <p:cNvSpPr txBox="1"/>
          <p:nvPr/>
        </p:nvSpPr>
        <p:spPr>
          <a:xfrm>
            <a:off x="2441079" y="5906019"/>
            <a:ext cx="21142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Ryleigh Miller</a:t>
            </a:r>
          </a:p>
          <a:p>
            <a:r>
              <a:rPr lang="en-US" sz="1200" dirty="0"/>
              <a:t>2/16-3/25 (ISCU 2/26, Ev 2/23)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80D889-6E45-0A45-940C-4718E47102FB}"/>
              </a:ext>
            </a:extLst>
          </p:cNvPr>
          <p:cNvSpPr txBox="1"/>
          <p:nvPr/>
        </p:nvSpPr>
        <p:spPr>
          <a:xfrm>
            <a:off x="6753477" y="5878308"/>
            <a:ext cx="1963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</a:rPr>
              <a:t>Yaa Mensah-Bonsu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r>
              <a:rPr lang="en-US" sz="1200" dirty="0"/>
              <a:t>4/6-5/8 (ISCU 4/16)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CD53E7-9E48-3D43-BF9C-2DE4E0C085AD}"/>
              </a:ext>
            </a:extLst>
          </p:cNvPr>
          <p:cNvSpPr txBox="1"/>
          <p:nvPr/>
        </p:nvSpPr>
        <p:spPr>
          <a:xfrm>
            <a:off x="3817771" y="6527431"/>
            <a:ext cx="71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ADMIN CONTACT = </a:t>
            </a:r>
            <a:r>
              <a:rPr lang="en-US" b="0" i="0" u="none" strike="noStrike" dirty="0">
                <a:solidFill>
                  <a:srgbClr val="3C4043"/>
                </a:solidFill>
                <a:effectLst/>
                <a:latin typeface="Roboto" panose="02000000000000000000" pitchFamily="2" charset="0"/>
                <a:hlinkClick r:id="rId2"/>
              </a:rPr>
              <a:t>nikkie.vargas@rosalindfranklin.edu</a:t>
            </a:r>
            <a:r>
              <a:rPr lang="en-US" b="0" i="0" u="none" strike="noStrike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effectLst/>
                <a:latin typeface="arial" panose="020B0604020202020204" pitchFamily="34" charset="0"/>
              </a:rPr>
              <a:t>847-578-8727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7E338-AB17-94CB-CF17-1D913C8533D5}"/>
              </a:ext>
            </a:extLst>
          </p:cNvPr>
          <p:cNvSpPr txBox="1"/>
          <p:nvPr/>
        </p:nvSpPr>
        <p:spPr>
          <a:xfrm>
            <a:off x="8273371" y="2714014"/>
            <a:ext cx="2428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Kaylee Tatum</a:t>
            </a:r>
          </a:p>
          <a:p>
            <a:r>
              <a:rPr lang="en-US" sz="1200" dirty="0"/>
              <a:t>11/10-12/16 (ISCU 11/20, Ev 11/17)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FC38C-CB6B-EAFF-F51C-271C8CD4C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0" y="701602"/>
            <a:ext cx="1487681" cy="2033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8AE44-101A-9865-8C1D-723C1FF80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88" y="707901"/>
            <a:ext cx="1477122" cy="20287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C5E3C4-F97E-0C83-2CC5-D2B2272FC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366" y="702663"/>
            <a:ext cx="1503930" cy="20560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05F42E-FA4F-3409-CED0-79C8E13D6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927" y="660393"/>
            <a:ext cx="1520055" cy="21025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95DDA4E-66C2-02FE-ACC2-6571B5A01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705" y="660393"/>
            <a:ext cx="1578475" cy="21408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934568D-C464-57B0-988E-ACD285C4B7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097" y="3780850"/>
            <a:ext cx="1560612" cy="21433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8D191C-8335-E022-D26A-2A2B7D8EF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2987" y="3798331"/>
            <a:ext cx="1558723" cy="213091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BC011E-8D14-654E-5BA2-12FD4A503F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288" y="3813502"/>
            <a:ext cx="1536838" cy="21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FB8D9-95DD-514A-9370-0AF2FBE5DBCD}"/>
              </a:ext>
            </a:extLst>
          </p:cNvPr>
          <p:cNvCxnSpPr>
            <a:cxnSpLocks/>
          </p:cNvCxnSpPr>
          <p:nvPr/>
        </p:nvCxnSpPr>
        <p:spPr>
          <a:xfrm>
            <a:off x="0" y="3411518"/>
            <a:ext cx="12192000" cy="578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7D1A4-F1D8-C846-9A4C-BAB1ABB1E1A1}"/>
              </a:ext>
            </a:extLst>
          </p:cNvPr>
          <p:cNvCxnSpPr/>
          <p:nvPr/>
        </p:nvCxnSpPr>
        <p:spPr>
          <a:xfrm>
            <a:off x="5844933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D21B4-B565-0E46-880D-447AC2F28EF7}"/>
              </a:ext>
            </a:extLst>
          </p:cNvPr>
          <p:cNvCxnSpPr/>
          <p:nvPr/>
        </p:nvCxnSpPr>
        <p:spPr>
          <a:xfrm>
            <a:off x="3797057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7D0BB-DAB7-C144-B3D4-A7ABE2E65C68}"/>
              </a:ext>
            </a:extLst>
          </p:cNvPr>
          <p:cNvCxnSpPr/>
          <p:nvPr/>
        </p:nvCxnSpPr>
        <p:spPr>
          <a:xfrm>
            <a:off x="1820621" y="11765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ECAE7-3856-2D41-8F0A-9C54A18C6BB8}"/>
              </a:ext>
            </a:extLst>
          </p:cNvPr>
          <p:cNvCxnSpPr/>
          <p:nvPr/>
        </p:nvCxnSpPr>
        <p:spPr>
          <a:xfrm>
            <a:off x="7921378" y="-17482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81C117-2B6B-0846-A59C-15CE1E1CF1A9}"/>
              </a:ext>
            </a:extLst>
          </p:cNvPr>
          <p:cNvCxnSpPr/>
          <p:nvPr/>
        </p:nvCxnSpPr>
        <p:spPr>
          <a:xfrm>
            <a:off x="10145469" y="11429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DDB5FF-3B1B-6049-BED7-A01D186FE873}"/>
              </a:ext>
            </a:extLst>
          </p:cNvPr>
          <p:cNvSpPr txBox="1"/>
          <p:nvPr/>
        </p:nvSpPr>
        <p:spPr>
          <a:xfrm>
            <a:off x="-8152" y="-12481"/>
            <a:ext cx="54794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SWEDISH FM NURSERY RESIDENTS 2025-26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C340B-8452-BA43-9BB6-786523858458}"/>
              </a:ext>
            </a:extLst>
          </p:cNvPr>
          <p:cNvSpPr txBox="1"/>
          <p:nvPr/>
        </p:nvSpPr>
        <p:spPr>
          <a:xfrm>
            <a:off x="-8152" y="3390968"/>
            <a:ext cx="5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BBDD3-1B8D-4C49-9294-CFCAEDAE503B}"/>
              </a:ext>
            </a:extLst>
          </p:cNvPr>
          <p:cNvSpPr txBox="1"/>
          <p:nvPr/>
        </p:nvSpPr>
        <p:spPr>
          <a:xfrm>
            <a:off x="1767253" y="33909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267CD-FC6A-7E44-95A5-2414E87464CE}"/>
              </a:ext>
            </a:extLst>
          </p:cNvPr>
          <p:cNvSpPr txBox="1"/>
          <p:nvPr/>
        </p:nvSpPr>
        <p:spPr>
          <a:xfrm>
            <a:off x="3765019" y="341151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4632E-0623-5D4B-840C-9DBE6D54E6B8}"/>
              </a:ext>
            </a:extLst>
          </p:cNvPr>
          <p:cNvSpPr txBox="1"/>
          <p:nvPr/>
        </p:nvSpPr>
        <p:spPr>
          <a:xfrm>
            <a:off x="-28278" y="348991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B23BB-2F74-3941-95A1-E617D138C43E}"/>
              </a:ext>
            </a:extLst>
          </p:cNvPr>
          <p:cNvSpPr txBox="1"/>
          <p:nvPr/>
        </p:nvSpPr>
        <p:spPr>
          <a:xfrm>
            <a:off x="1801844" y="336992"/>
            <a:ext cx="6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E201-CDDA-474F-BF89-8A452EA62655}"/>
              </a:ext>
            </a:extLst>
          </p:cNvPr>
          <p:cNvSpPr txBox="1"/>
          <p:nvPr/>
        </p:nvSpPr>
        <p:spPr>
          <a:xfrm>
            <a:off x="3787635" y="357866"/>
            <a:ext cx="6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C98A3-8F9F-7F44-9D11-E05EE10E464B}"/>
              </a:ext>
            </a:extLst>
          </p:cNvPr>
          <p:cNvSpPr txBox="1"/>
          <p:nvPr/>
        </p:nvSpPr>
        <p:spPr>
          <a:xfrm>
            <a:off x="5844932" y="345797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30450-F56E-A04B-AA57-89F7060ED37F}"/>
              </a:ext>
            </a:extLst>
          </p:cNvPr>
          <p:cNvSpPr txBox="1"/>
          <p:nvPr/>
        </p:nvSpPr>
        <p:spPr>
          <a:xfrm>
            <a:off x="7921378" y="325645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48531-6152-7047-BF37-7D0904FA4E94}"/>
              </a:ext>
            </a:extLst>
          </p:cNvPr>
          <p:cNvSpPr txBox="1"/>
          <p:nvPr/>
        </p:nvSpPr>
        <p:spPr>
          <a:xfrm>
            <a:off x="10109926" y="354273"/>
            <a:ext cx="56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E472-84AC-E94B-BC29-24F1B63BF480}"/>
              </a:ext>
            </a:extLst>
          </p:cNvPr>
          <p:cNvSpPr txBox="1"/>
          <p:nvPr/>
        </p:nvSpPr>
        <p:spPr>
          <a:xfrm>
            <a:off x="5815314" y="34115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1B6AC-AD10-A14F-80E2-1790440AA8E6}"/>
              </a:ext>
            </a:extLst>
          </p:cNvPr>
          <p:cNvSpPr txBox="1"/>
          <p:nvPr/>
        </p:nvSpPr>
        <p:spPr>
          <a:xfrm>
            <a:off x="7892804" y="3415676"/>
            <a:ext cx="6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368D9D-C5BB-9B46-8AF1-222FE8A23061}"/>
              </a:ext>
            </a:extLst>
          </p:cNvPr>
          <p:cNvSpPr txBox="1"/>
          <p:nvPr/>
        </p:nvSpPr>
        <p:spPr>
          <a:xfrm>
            <a:off x="10137847" y="344417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F022F1-4B04-2547-8752-3224140059E7}"/>
              </a:ext>
            </a:extLst>
          </p:cNvPr>
          <p:cNvSpPr txBox="1"/>
          <p:nvPr/>
        </p:nvSpPr>
        <p:spPr>
          <a:xfrm>
            <a:off x="3305221" y="2525532"/>
            <a:ext cx="145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Jesus </a:t>
            </a:r>
          </a:p>
          <a:p>
            <a:r>
              <a:rPr lang="en-US" dirty="0"/>
              <a:t>Rondon Tapia</a:t>
            </a:r>
            <a:endParaRPr lang="en-US" sz="1200" dirty="0"/>
          </a:p>
          <a:p>
            <a:r>
              <a:rPr lang="en-US" sz="1200" dirty="0"/>
              <a:t>8/25-9/7</a:t>
            </a:r>
          </a:p>
          <a:p>
            <a:endParaRPr 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5AF9B5-90C3-044A-8475-AF780CB4E79F}"/>
              </a:ext>
            </a:extLst>
          </p:cNvPr>
          <p:cNvSpPr txBox="1"/>
          <p:nvPr/>
        </p:nvSpPr>
        <p:spPr>
          <a:xfrm>
            <a:off x="6957854" y="2425678"/>
            <a:ext cx="1150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Mecca </a:t>
            </a:r>
            <a:r>
              <a:rPr lang="en-US" dirty="0" err="1"/>
              <a:t>Djahedian</a:t>
            </a:r>
            <a:endParaRPr lang="en-US" dirty="0"/>
          </a:p>
          <a:p>
            <a:r>
              <a:rPr lang="en-US" sz="1200" dirty="0"/>
              <a:t>10/20-11/2</a:t>
            </a:r>
          </a:p>
          <a:p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D0DF78-FFB4-8446-86F9-FC6876A2E32A}"/>
              </a:ext>
            </a:extLst>
          </p:cNvPr>
          <p:cNvSpPr txBox="1"/>
          <p:nvPr/>
        </p:nvSpPr>
        <p:spPr>
          <a:xfrm>
            <a:off x="8437936" y="5748742"/>
            <a:ext cx="106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5/4-5/17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9ACFA-A44C-3F40-87DA-9F5305CA795E}"/>
              </a:ext>
            </a:extLst>
          </p:cNvPr>
          <p:cNvSpPr txBox="1"/>
          <p:nvPr/>
        </p:nvSpPr>
        <p:spPr>
          <a:xfrm>
            <a:off x="3745035" y="6467333"/>
            <a:ext cx="863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SWEDISH FM ADMIN CONTACT = 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JWagoner@schosp.org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(773) 878-8200 Ext. 1478</a:t>
            </a:r>
            <a:endParaRPr lang="en-US" b="1" dirty="0"/>
          </a:p>
          <a:p>
            <a:endParaRPr lang="en-US" dirty="0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128B9D5D-1411-374F-8B4A-8EC4F373C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785" y="53258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CA0E2B-47B2-A84E-A2EE-37CFE73848C2}"/>
              </a:ext>
            </a:extLst>
          </p:cNvPr>
          <p:cNvSpPr txBox="1"/>
          <p:nvPr/>
        </p:nvSpPr>
        <p:spPr>
          <a:xfrm>
            <a:off x="8437936" y="5548337"/>
            <a:ext cx="110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Catherine</a:t>
            </a:r>
          </a:p>
          <a:p>
            <a:r>
              <a:rPr lang="en-US" dirty="0"/>
              <a:t>Nagy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A016C8F-B3EB-AC3B-00F9-F4FC7C7B2335}"/>
              </a:ext>
            </a:extLst>
          </p:cNvPr>
          <p:cNvSpPr txBox="1"/>
          <p:nvPr/>
        </p:nvSpPr>
        <p:spPr>
          <a:xfrm>
            <a:off x="287374" y="5479339"/>
            <a:ext cx="146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Fizza</a:t>
            </a:r>
          </a:p>
          <a:p>
            <a:r>
              <a:rPr lang="en-US" sz="2000" dirty="0"/>
              <a:t>Mahmood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54CA31-D7CE-E20D-2B14-17F1AF5DF126}"/>
              </a:ext>
            </a:extLst>
          </p:cNvPr>
          <p:cNvSpPr txBox="1"/>
          <p:nvPr/>
        </p:nvSpPr>
        <p:spPr>
          <a:xfrm>
            <a:off x="326807" y="5717002"/>
            <a:ext cx="180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1/12-1/25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F3F36C-B97E-E6BF-F1A1-1EBCEF057AD1}"/>
              </a:ext>
            </a:extLst>
          </p:cNvPr>
          <p:cNvSpPr txBox="1"/>
          <p:nvPr/>
        </p:nvSpPr>
        <p:spPr>
          <a:xfrm>
            <a:off x="2313532" y="5536954"/>
            <a:ext cx="163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Olalekan</a:t>
            </a:r>
          </a:p>
          <a:p>
            <a:r>
              <a:rPr lang="en-US" sz="2000" dirty="0" err="1"/>
              <a:t>Ambibola</a:t>
            </a:r>
            <a:endParaRPr lang="en-US" sz="2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8BF4D5-B121-C44B-D87E-38560A22DBA2}"/>
              </a:ext>
            </a:extLst>
          </p:cNvPr>
          <p:cNvSpPr txBox="1"/>
          <p:nvPr/>
        </p:nvSpPr>
        <p:spPr>
          <a:xfrm>
            <a:off x="2350638" y="5590755"/>
            <a:ext cx="106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2/9-2/22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DAA3E2-103F-E01E-2C53-361F65366F22}"/>
              </a:ext>
            </a:extLst>
          </p:cNvPr>
          <p:cNvSpPr txBox="1"/>
          <p:nvPr/>
        </p:nvSpPr>
        <p:spPr>
          <a:xfrm>
            <a:off x="8312609" y="2421248"/>
            <a:ext cx="179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Antonios</a:t>
            </a:r>
          </a:p>
          <a:p>
            <a:r>
              <a:rPr lang="en-US" dirty="0"/>
              <a:t>Diamantopoulos</a:t>
            </a:r>
            <a:endParaRPr lang="en-US" sz="1200" dirty="0"/>
          </a:p>
          <a:p>
            <a:r>
              <a:rPr lang="en-US" sz="1200" dirty="0"/>
              <a:t>11/17-11/30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5291E-8864-70E4-F98E-51167766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11" y="772800"/>
            <a:ext cx="1320800" cy="176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A4292B-C99F-9251-383A-2F4279DB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38" y="734229"/>
            <a:ext cx="1435100" cy="177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FE468-D25B-259F-0EE5-5A41A2521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392" y="705432"/>
            <a:ext cx="1282700" cy="17907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EDAF16-CDA9-7F0B-F956-B409F8333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52" y="3725668"/>
            <a:ext cx="1308100" cy="181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8086BD0-1141-D19C-A06D-1442112AC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4239" y="3747264"/>
            <a:ext cx="1282700" cy="1803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28913DB-6933-0502-C715-B8B3A9035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301" y="3780850"/>
            <a:ext cx="1409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30022</TotalTime>
  <Words>529</Words>
  <Application>Microsoft Macintosh PowerPoint</Application>
  <PresentationFormat>Widescreen</PresentationFormat>
  <Paragraphs>257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DokChampa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Bachta</dc:creator>
  <cp:lastModifiedBy>Steve Bachta</cp:lastModifiedBy>
  <cp:revision>50</cp:revision>
  <dcterms:created xsi:type="dcterms:W3CDTF">2023-05-19T19:09:12Z</dcterms:created>
  <dcterms:modified xsi:type="dcterms:W3CDTF">2025-06-16T22:17:14Z</dcterms:modified>
</cp:coreProperties>
</file>