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316" r:id="rId7"/>
    <p:sldId id="261" r:id="rId8"/>
    <p:sldId id="262" r:id="rId9"/>
    <p:sldId id="296" r:id="rId10"/>
    <p:sldId id="265" r:id="rId11"/>
    <p:sldId id="286" r:id="rId12"/>
    <p:sldId id="287" r:id="rId13"/>
    <p:sldId id="288" r:id="rId14"/>
    <p:sldId id="306" r:id="rId15"/>
    <p:sldId id="263" r:id="rId16"/>
    <p:sldId id="313" r:id="rId17"/>
    <p:sldId id="317" r:id="rId18"/>
    <p:sldId id="318" r:id="rId19"/>
    <p:sldId id="319" r:id="rId20"/>
    <p:sldId id="302" r:id="rId21"/>
    <p:sldId id="297" r:id="rId22"/>
    <p:sldId id="298" r:id="rId23"/>
    <p:sldId id="299" r:id="rId24"/>
    <p:sldId id="300" r:id="rId25"/>
    <p:sldId id="301" r:id="rId26"/>
    <p:sldId id="303" r:id="rId27"/>
    <p:sldId id="304" r:id="rId28"/>
    <p:sldId id="305" r:id="rId29"/>
    <p:sldId id="307" r:id="rId30"/>
    <p:sldId id="285" r:id="rId31"/>
    <p:sldId id="308" r:id="rId32"/>
    <p:sldId id="268" r:id="rId33"/>
    <p:sldId id="309" r:id="rId34"/>
    <p:sldId id="311" r:id="rId35"/>
    <p:sldId id="312" r:id="rId36"/>
    <p:sldId id="310" r:id="rId37"/>
    <p:sldId id="314" r:id="rId38"/>
    <p:sldId id="271" r:id="rId39"/>
    <p:sldId id="277" r:id="rId40"/>
    <p:sldId id="274" r:id="rId41"/>
    <p:sldId id="315" r:id="rId42"/>
    <p:sldId id="276" r:id="rId43"/>
    <p:sldId id="273" r:id="rId44"/>
    <p:sldId id="27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7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353D73-1337-AE4F-AA33-082DC6BF179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293788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53D73-1337-AE4F-AA33-082DC6BF179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319452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53D73-1337-AE4F-AA33-082DC6BF179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175039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53D73-1337-AE4F-AA33-082DC6BF179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71459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353D73-1337-AE4F-AA33-082DC6BF179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274125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353D73-1337-AE4F-AA33-082DC6BF179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419690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353D73-1337-AE4F-AA33-082DC6BF1795}" type="datetimeFigureOut">
              <a:rPr lang="en-US" smtClean="0"/>
              <a:t>4/2/18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371033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353D73-1337-AE4F-AA33-082DC6BF1795}" type="datetimeFigureOut">
              <a:rPr lang="en-US" smtClean="0"/>
              <a:t>4/2/18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90859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53D73-1337-AE4F-AA33-082DC6BF1795}" type="datetimeFigureOut">
              <a:rPr lang="en-US" smtClean="0"/>
              <a:t>4/2/18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301556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53D73-1337-AE4F-AA33-082DC6BF179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224905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53D73-1337-AE4F-AA33-082DC6BF179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89A4A-6E29-EA4D-8CFC-A7F2B14E3F39}" type="slidenum">
              <a:rPr lang="en-US" smtClean="0"/>
              <a:t>‹#›</a:t>
            </a:fld>
            <a:endParaRPr lang="en-US"/>
          </a:p>
        </p:txBody>
      </p:sp>
    </p:spTree>
    <p:extLst>
      <p:ext uri="{BB962C8B-B14F-4D97-AF65-F5344CB8AC3E}">
        <p14:creationId xmlns:p14="http://schemas.microsoft.com/office/powerpoint/2010/main" val="2204849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53D73-1337-AE4F-AA33-082DC6BF1795}" type="datetimeFigureOut">
              <a:rPr lang="en-US" smtClean="0"/>
              <a:t>4/2/18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9A4A-6E29-EA4D-8CFC-A7F2B14E3F39}" type="slidenum">
              <a:rPr lang="en-US" smtClean="0"/>
              <a:t>‹#›</a:t>
            </a:fld>
            <a:endParaRPr lang="en-US"/>
          </a:p>
        </p:txBody>
      </p:sp>
    </p:spTree>
    <p:extLst>
      <p:ext uri="{BB962C8B-B14F-4D97-AF65-F5344CB8AC3E}">
        <p14:creationId xmlns:p14="http://schemas.microsoft.com/office/powerpoint/2010/main" val="305693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cbi.nlm.nih.gov/pubmed?term=Vyas%20H%5BAuthor%5D&amp;cauthor=true&amp;cauthor_uid=11131347" TargetMode="External"/><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hyperlink" Target="http://www.ncbi.nlm.nih.gov/pubmed?term=Smith%20C%5BAuthor%5D&amp;cauthor=true&amp;cauthor_uid=11131347"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27530" y="4044059"/>
            <a:ext cx="6400800" cy="717546"/>
          </a:xfrm>
        </p:spPr>
        <p:txBody>
          <a:bodyPr>
            <a:noAutofit/>
          </a:bodyPr>
          <a:lstStyle/>
          <a:p>
            <a:pPr algn="l"/>
            <a:r>
              <a:rPr lang="en-US" i="1" dirty="0" smtClean="0">
                <a:solidFill>
                  <a:schemeClr val="tx1"/>
                </a:solidFill>
                <a:latin typeface="+mj-lt"/>
                <a:cs typeface="Arial"/>
              </a:rPr>
              <a:t>WHO IS THE </a:t>
            </a:r>
          </a:p>
          <a:p>
            <a:pPr algn="l"/>
            <a:r>
              <a:rPr lang="en-US" i="1" dirty="0" smtClean="0">
                <a:solidFill>
                  <a:schemeClr val="tx1"/>
                </a:solidFill>
                <a:latin typeface="+mj-lt"/>
                <a:cs typeface="Arial"/>
              </a:rPr>
              <a:t>FAIREST</a:t>
            </a:r>
            <a:r>
              <a:rPr lang="en-US" i="1" dirty="0">
                <a:solidFill>
                  <a:schemeClr val="tx1"/>
                </a:solidFill>
                <a:latin typeface="+mj-lt"/>
                <a:cs typeface="Arial"/>
              </a:rPr>
              <a:t> </a:t>
            </a:r>
            <a:endParaRPr lang="en-US" i="1" dirty="0" smtClean="0">
              <a:solidFill>
                <a:schemeClr val="tx1"/>
              </a:solidFill>
              <a:latin typeface="+mj-lt"/>
              <a:cs typeface="Arial"/>
            </a:endParaRPr>
          </a:p>
          <a:p>
            <a:pPr algn="l"/>
            <a:r>
              <a:rPr lang="en-US" i="1" dirty="0" smtClean="0">
                <a:solidFill>
                  <a:schemeClr val="tx1"/>
                </a:solidFill>
                <a:latin typeface="+mj-lt"/>
                <a:cs typeface="Arial"/>
              </a:rPr>
              <a:t>ONE OF ALL?</a:t>
            </a:r>
            <a:endParaRPr lang="en-US" i="1" dirty="0">
              <a:solidFill>
                <a:schemeClr val="tx1"/>
              </a:solidFill>
              <a:latin typeface="+mj-lt"/>
              <a:cs typeface="Arial"/>
            </a:endParaRPr>
          </a:p>
        </p:txBody>
      </p:sp>
      <p:pic>
        <p:nvPicPr>
          <p:cNvPr id="4" name="Picture 3" descr="slave_in_the_magic_mirror_by_singularwish-d4uh4k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84"/>
            <a:ext cx="5828778" cy="6869884"/>
          </a:xfrm>
          <a:prstGeom prst="rect">
            <a:avLst/>
          </a:prstGeom>
        </p:spPr>
      </p:pic>
      <p:sp>
        <p:nvSpPr>
          <p:cNvPr id="5" name="TextBox 4"/>
          <p:cNvSpPr txBox="1"/>
          <p:nvPr/>
        </p:nvSpPr>
        <p:spPr>
          <a:xfrm>
            <a:off x="5827530" y="803686"/>
            <a:ext cx="3316470" cy="584776"/>
          </a:xfrm>
          <a:prstGeom prst="rect">
            <a:avLst/>
          </a:prstGeom>
          <a:noFill/>
        </p:spPr>
        <p:txBody>
          <a:bodyPr wrap="none" rtlCol="0">
            <a:spAutoFit/>
          </a:bodyPr>
          <a:lstStyle/>
          <a:p>
            <a:r>
              <a:rPr lang="en-US" sz="3200" i="1" dirty="0" smtClean="0"/>
              <a:t>DOCTOR, DOCTOR</a:t>
            </a:r>
            <a:endParaRPr lang="en-US" sz="3200" i="1" dirty="0"/>
          </a:p>
        </p:txBody>
      </p:sp>
      <p:sp>
        <p:nvSpPr>
          <p:cNvPr id="6" name="TextBox 5"/>
          <p:cNvSpPr txBox="1"/>
          <p:nvPr/>
        </p:nvSpPr>
        <p:spPr>
          <a:xfrm>
            <a:off x="5828778" y="2674296"/>
            <a:ext cx="2456259" cy="584776"/>
          </a:xfrm>
          <a:prstGeom prst="rect">
            <a:avLst/>
          </a:prstGeom>
          <a:noFill/>
        </p:spPr>
        <p:txBody>
          <a:bodyPr wrap="none" rtlCol="0">
            <a:spAutoFit/>
          </a:bodyPr>
          <a:lstStyle/>
          <a:p>
            <a:r>
              <a:rPr lang="en-US" sz="3200" i="1" dirty="0" smtClean="0"/>
              <a:t>ON THE CALL</a:t>
            </a:r>
            <a:endParaRPr lang="en-US" sz="3200" i="1" dirty="0"/>
          </a:p>
        </p:txBody>
      </p:sp>
      <p:sp>
        <p:nvSpPr>
          <p:cNvPr id="7" name="TextBox 6"/>
          <p:cNvSpPr txBox="1"/>
          <p:nvPr/>
        </p:nvSpPr>
        <p:spPr>
          <a:xfrm>
            <a:off x="7038356" y="6164962"/>
            <a:ext cx="1954381" cy="646331"/>
          </a:xfrm>
          <a:prstGeom prst="rect">
            <a:avLst/>
          </a:prstGeom>
          <a:noFill/>
        </p:spPr>
        <p:txBody>
          <a:bodyPr wrap="none" rtlCol="0">
            <a:spAutoFit/>
          </a:bodyPr>
          <a:lstStyle/>
          <a:p>
            <a:endParaRPr lang="en-US" dirty="0" smtClean="0"/>
          </a:p>
          <a:p>
            <a:r>
              <a:rPr lang="en-US" dirty="0" smtClean="0"/>
              <a:t>STEVE BACHTA MD</a:t>
            </a:r>
            <a:endParaRPr lang="en-US" dirty="0"/>
          </a:p>
        </p:txBody>
      </p:sp>
    </p:spTree>
    <p:extLst>
      <p:ext uri="{BB962C8B-B14F-4D97-AF65-F5344CB8AC3E}">
        <p14:creationId xmlns:p14="http://schemas.microsoft.com/office/powerpoint/2010/main" val="38708041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72"/>
            <a:ext cx="8229600" cy="1143000"/>
          </a:xfrm>
        </p:spPr>
        <p:txBody>
          <a:bodyPr/>
          <a:lstStyle/>
          <a:p>
            <a:r>
              <a:rPr lang="en-US" dirty="0" smtClean="0"/>
              <a:t>PICKING APPLES (EVIDENCE)</a:t>
            </a:r>
            <a:endParaRPr lang="en-US" dirty="0"/>
          </a:p>
        </p:txBody>
      </p:sp>
      <p:pic>
        <p:nvPicPr>
          <p:cNvPr id="4" name="Picture 3" descr="bwpRZ99bGG-6.png"/>
          <p:cNvPicPr>
            <a:picLocks noChangeAspect="1"/>
          </p:cNvPicPr>
          <p:nvPr/>
        </p:nvPicPr>
        <p:blipFill rotWithShape="1">
          <a:blip r:embed="rId2">
            <a:extLst>
              <a:ext uri="{28A0092B-C50C-407E-A947-70E740481C1C}">
                <a14:useLocalDpi xmlns:a14="http://schemas.microsoft.com/office/drawing/2010/main" val="0"/>
              </a:ext>
            </a:extLst>
          </a:blip>
          <a:srcRect r="33791"/>
          <a:stretch/>
        </p:blipFill>
        <p:spPr>
          <a:xfrm>
            <a:off x="945639" y="1741972"/>
            <a:ext cx="3059567" cy="3850851"/>
          </a:xfrm>
          <a:prstGeom prst="rect">
            <a:avLst/>
          </a:prstGeom>
        </p:spPr>
      </p:pic>
      <p:pic>
        <p:nvPicPr>
          <p:cNvPr id="7" name="Picture 6" descr="3676123-girl-cueillette-des-pommes-avec-chemin-de-detour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659" y="1741972"/>
            <a:ext cx="2888138" cy="3850851"/>
          </a:xfrm>
          <a:prstGeom prst="rect">
            <a:avLst/>
          </a:prstGeom>
        </p:spPr>
      </p:pic>
      <p:sp>
        <p:nvSpPr>
          <p:cNvPr id="3" name="TextBox 2"/>
          <p:cNvSpPr txBox="1"/>
          <p:nvPr/>
        </p:nvSpPr>
        <p:spPr>
          <a:xfrm>
            <a:off x="1687305" y="1232972"/>
            <a:ext cx="989874" cy="369332"/>
          </a:xfrm>
          <a:prstGeom prst="rect">
            <a:avLst/>
          </a:prstGeom>
          <a:noFill/>
        </p:spPr>
        <p:txBody>
          <a:bodyPr wrap="none" rtlCol="0">
            <a:spAutoFit/>
          </a:bodyPr>
          <a:lstStyle/>
          <a:p>
            <a:r>
              <a:rPr lang="en-US" dirty="0" smtClean="0"/>
              <a:t>“SHAKE”</a:t>
            </a:r>
            <a:endParaRPr lang="en-US" dirty="0"/>
          </a:p>
        </p:txBody>
      </p:sp>
      <p:sp>
        <p:nvSpPr>
          <p:cNvPr id="5" name="TextBox 4"/>
          <p:cNvSpPr txBox="1"/>
          <p:nvPr/>
        </p:nvSpPr>
        <p:spPr>
          <a:xfrm>
            <a:off x="4443505" y="3100401"/>
            <a:ext cx="420345" cy="369332"/>
          </a:xfrm>
          <a:prstGeom prst="rect">
            <a:avLst/>
          </a:prstGeom>
          <a:noFill/>
        </p:spPr>
        <p:txBody>
          <a:bodyPr wrap="none" rtlCol="0">
            <a:spAutoFit/>
          </a:bodyPr>
          <a:lstStyle/>
          <a:p>
            <a:r>
              <a:rPr lang="en-US" dirty="0" smtClean="0"/>
              <a:t>VS</a:t>
            </a:r>
            <a:endParaRPr lang="en-US" dirty="0"/>
          </a:p>
        </p:txBody>
      </p:sp>
      <p:sp>
        <p:nvSpPr>
          <p:cNvPr id="6" name="TextBox 5"/>
          <p:cNvSpPr txBox="1"/>
          <p:nvPr/>
        </p:nvSpPr>
        <p:spPr>
          <a:xfrm>
            <a:off x="6062134" y="1232972"/>
            <a:ext cx="976236" cy="369332"/>
          </a:xfrm>
          <a:prstGeom prst="rect">
            <a:avLst/>
          </a:prstGeom>
          <a:noFill/>
        </p:spPr>
        <p:txBody>
          <a:bodyPr wrap="none" rtlCol="0">
            <a:spAutoFit/>
          </a:bodyPr>
          <a:lstStyle/>
          <a:p>
            <a:r>
              <a:rPr lang="en-US" dirty="0" smtClean="0"/>
              <a:t>“PLUCK”</a:t>
            </a:r>
            <a:endParaRPr lang="en-US" dirty="0"/>
          </a:p>
        </p:txBody>
      </p:sp>
      <p:sp>
        <p:nvSpPr>
          <p:cNvPr id="8" name="TextBox 7"/>
          <p:cNvSpPr txBox="1"/>
          <p:nvPr/>
        </p:nvSpPr>
        <p:spPr>
          <a:xfrm>
            <a:off x="1185334" y="5691201"/>
            <a:ext cx="2143586" cy="369332"/>
          </a:xfrm>
          <a:prstGeom prst="rect">
            <a:avLst/>
          </a:prstGeom>
          <a:noFill/>
        </p:spPr>
        <p:txBody>
          <a:bodyPr wrap="none" rtlCol="0">
            <a:spAutoFit/>
          </a:bodyPr>
          <a:lstStyle/>
          <a:p>
            <a:r>
              <a:rPr lang="en-US" dirty="0" smtClean="0"/>
              <a:t>“WHAT HAPPENED?”</a:t>
            </a:r>
            <a:endParaRPr lang="en-US" dirty="0"/>
          </a:p>
        </p:txBody>
      </p:sp>
      <p:sp>
        <p:nvSpPr>
          <p:cNvPr id="9" name="TextBox 8"/>
          <p:cNvSpPr txBox="1"/>
          <p:nvPr/>
        </p:nvSpPr>
        <p:spPr>
          <a:xfrm>
            <a:off x="5180712" y="5691201"/>
            <a:ext cx="3505813" cy="646331"/>
          </a:xfrm>
          <a:prstGeom prst="rect">
            <a:avLst/>
          </a:prstGeom>
          <a:noFill/>
        </p:spPr>
        <p:txBody>
          <a:bodyPr wrap="none" rtlCol="0">
            <a:spAutoFit/>
          </a:bodyPr>
          <a:lstStyle/>
          <a:p>
            <a:r>
              <a:rPr lang="en-US" dirty="0" smtClean="0"/>
              <a:t>“DID YOUR BABY START BREATHING </a:t>
            </a:r>
          </a:p>
          <a:p>
            <a:r>
              <a:rPr lang="en-US" dirty="0" smtClean="0"/>
              <a:t>AGAIN ON HIS OWN?” </a:t>
            </a:r>
            <a:endParaRPr lang="en-US" dirty="0"/>
          </a:p>
        </p:txBody>
      </p:sp>
    </p:spTree>
    <p:extLst>
      <p:ext uri="{BB962C8B-B14F-4D97-AF65-F5344CB8AC3E}">
        <p14:creationId xmlns:p14="http://schemas.microsoft.com/office/powerpoint/2010/main" val="2864863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HISTORY</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Who </a:t>
            </a:r>
            <a:r>
              <a:rPr lang="en-US" i="1" dirty="0" smtClean="0">
                <a:solidFill>
                  <a:srgbClr val="FF0000"/>
                </a:solidFill>
              </a:rPr>
              <a:t>observed</a:t>
            </a:r>
            <a:r>
              <a:rPr lang="en-US" i="1" dirty="0" smtClean="0"/>
              <a:t> the episode?</a:t>
            </a:r>
            <a:r>
              <a:rPr lang="en-US" dirty="0"/>
              <a:t> </a:t>
            </a:r>
            <a:r>
              <a:rPr lang="en-US" dirty="0" smtClean="0"/>
              <a:t>Mom</a:t>
            </a:r>
          </a:p>
          <a:p>
            <a:endParaRPr lang="en-US" dirty="0" smtClean="0"/>
          </a:p>
          <a:p>
            <a:r>
              <a:rPr lang="en-US" i="1" dirty="0" smtClean="0">
                <a:solidFill>
                  <a:srgbClr val="000000"/>
                </a:solidFill>
              </a:rPr>
              <a:t>What </a:t>
            </a:r>
            <a:r>
              <a:rPr lang="en-US" i="1" dirty="0" smtClean="0">
                <a:solidFill>
                  <a:srgbClr val="FF0000"/>
                </a:solidFill>
              </a:rPr>
              <a:t>time</a:t>
            </a:r>
            <a:r>
              <a:rPr lang="en-US" i="1" dirty="0" smtClean="0">
                <a:solidFill>
                  <a:srgbClr val="000000"/>
                </a:solidFill>
              </a:rPr>
              <a:t> </a:t>
            </a:r>
            <a:r>
              <a:rPr lang="en-US" i="1" dirty="0" smtClean="0"/>
              <a:t>did the episode occur?</a:t>
            </a:r>
            <a:endParaRPr lang="en-US" dirty="0" smtClean="0"/>
          </a:p>
          <a:p>
            <a:pPr marL="0" indent="0">
              <a:buNone/>
            </a:pPr>
            <a:r>
              <a:rPr lang="en-US" dirty="0"/>
              <a:t>	</a:t>
            </a:r>
            <a:r>
              <a:rPr lang="en-US" dirty="0" smtClean="0"/>
              <a:t>		</a:t>
            </a:r>
            <a:r>
              <a:rPr lang="en-US" dirty="0"/>
              <a:t> </a:t>
            </a:r>
            <a:r>
              <a:rPr lang="en-US" dirty="0" smtClean="0"/>
              <a:t>8:00PM, last feed 7:30PM (currently 9:00PM)</a:t>
            </a:r>
          </a:p>
          <a:p>
            <a:endParaRPr lang="en-US" dirty="0" smtClean="0"/>
          </a:p>
          <a:p>
            <a:r>
              <a:rPr lang="en-US" i="1" dirty="0" smtClean="0"/>
              <a:t>What was infant doing </a:t>
            </a:r>
            <a:r>
              <a:rPr lang="en-US" i="1" dirty="0" smtClean="0">
                <a:solidFill>
                  <a:srgbClr val="FF0000"/>
                </a:solidFill>
              </a:rPr>
              <a:t>right before </a:t>
            </a:r>
            <a:r>
              <a:rPr lang="en-US" i="1" dirty="0" smtClean="0"/>
              <a:t>the episode? 					      							</a:t>
            </a:r>
            <a:r>
              <a:rPr lang="en-US" dirty="0" smtClean="0"/>
              <a:t>Sleeping on his back</a:t>
            </a:r>
          </a:p>
          <a:p>
            <a:endParaRPr lang="en-US" dirty="0" smtClean="0"/>
          </a:p>
          <a:p>
            <a:r>
              <a:rPr lang="en-US" i="1" dirty="0" smtClean="0"/>
              <a:t>Did the infant fall or experience </a:t>
            </a:r>
            <a:r>
              <a:rPr lang="en-US" i="1" dirty="0" smtClean="0">
                <a:solidFill>
                  <a:srgbClr val="FF0000"/>
                </a:solidFill>
              </a:rPr>
              <a:t>any trauma</a:t>
            </a:r>
            <a:r>
              <a:rPr lang="en-US" i="1" dirty="0" smtClean="0"/>
              <a:t>? </a:t>
            </a:r>
            <a:r>
              <a:rPr lang="en-US" dirty="0" smtClean="0"/>
              <a:t>No</a:t>
            </a:r>
          </a:p>
          <a:p>
            <a:endParaRPr lang="en-US" dirty="0" smtClean="0"/>
          </a:p>
          <a:p>
            <a:r>
              <a:rPr lang="en-US" i="1" dirty="0" smtClean="0"/>
              <a:t>Any </a:t>
            </a:r>
            <a:r>
              <a:rPr lang="en-US" i="1" dirty="0" smtClean="0">
                <a:solidFill>
                  <a:srgbClr val="FF0000"/>
                </a:solidFill>
              </a:rPr>
              <a:t>runny nose, cough, vomiting, diarrhea, fever</a:t>
            </a:r>
            <a:r>
              <a:rPr lang="en-US" i="1" dirty="0" smtClean="0"/>
              <a:t>? </a:t>
            </a:r>
          </a:p>
          <a:p>
            <a:pPr marL="0" indent="0">
              <a:buNone/>
            </a:pPr>
            <a:r>
              <a:rPr lang="en-US" i="1" dirty="0"/>
              <a:t>	</a:t>
            </a:r>
            <a:r>
              <a:rPr lang="en-US" dirty="0" smtClean="0"/>
              <a:t>Occasional coughing and </a:t>
            </a:r>
            <a:r>
              <a:rPr lang="en-US" dirty="0"/>
              <a:t>s</a:t>
            </a:r>
            <a:r>
              <a:rPr lang="en-US" dirty="0" smtClean="0"/>
              <a:t>pitting up feeds x 2 days</a:t>
            </a:r>
            <a:endParaRPr lang="en-US" dirty="0"/>
          </a:p>
        </p:txBody>
      </p:sp>
    </p:spTree>
    <p:extLst>
      <p:ext uri="{BB962C8B-B14F-4D97-AF65-F5344CB8AC3E}">
        <p14:creationId xmlns:p14="http://schemas.microsoft.com/office/powerpoint/2010/main" val="26447708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HISTORY</a:t>
            </a:r>
          </a:p>
        </p:txBody>
      </p:sp>
      <p:sp>
        <p:nvSpPr>
          <p:cNvPr id="3" name="Content Placeholder 2"/>
          <p:cNvSpPr>
            <a:spLocks noGrp="1"/>
          </p:cNvSpPr>
          <p:nvPr>
            <p:ph idx="1"/>
          </p:nvPr>
        </p:nvSpPr>
        <p:spPr/>
        <p:txBody>
          <a:bodyPr>
            <a:normAutofit fontScale="77500" lnSpcReduction="20000"/>
          </a:bodyPr>
          <a:lstStyle/>
          <a:p>
            <a:r>
              <a:rPr lang="en-US" i="1" dirty="0" smtClean="0"/>
              <a:t>How was infant </a:t>
            </a:r>
            <a:r>
              <a:rPr lang="en-US" i="1" dirty="0" smtClean="0">
                <a:solidFill>
                  <a:srgbClr val="FF0000"/>
                </a:solidFill>
              </a:rPr>
              <a:t>acting</a:t>
            </a:r>
            <a:r>
              <a:rPr lang="en-US" i="1" dirty="0" smtClean="0"/>
              <a:t> on day of event</a:t>
            </a:r>
            <a:r>
              <a:rPr lang="en-US" i="1" dirty="0"/>
              <a:t>?</a:t>
            </a:r>
            <a:r>
              <a:rPr lang="en-US" dirty="0" smtClean="0"/>
              <a:t> Normal</a:t>
            </a:r>
          </a:p>
          <a:p>
            <a:endParaRPr lang="en-US" dirty="0" smtClean="0"/>
          </a:p>
          <a:p>
            <a:r>
              <a:rPr lang="en-US" i="1" dirty="0" smtClean="0"/>
              <a:t>How did infant </a:t>
            </a:r>
            <a:r>
              <a:rPr lang="en-US" i="1" dirty="0" smtClean="0">
                <a:solidFill>
                  <a:srgbClr val="FF0000"/>
                </a:solidFill>
              </a:rPr>
              <a:t>look</a:t>
            </a:r>
            <a:r>
              <a:rPr lang="en-US" i="1" dirty="0" smtClean="0"/>
              <a:t> during episode?</a:t>
            </a:r>
          </a:p>
          <a:p>
            <a:pPr marL="0" indent="0">
              <a:buNone/>
            </a:pPr>
            <a:r>
              <a:rPr lang="en-US" dirty="0" smtClean="0"/>
              <a:t>Limp with blue lips, shook arms and legs when started breathing again</a:t>
            </a:r>
          </a:p>
          <a:p>
            <a:endParaRPr lang="en-US" dirty="0"/>
          </a:p>
          <a:p>
            <a:r>
              <a:rPr lang="en-US" i="1" dirty="0" smtClean="0"/>
              <a:t>Any </a:t>
            </a:r>
            <a:r>
              <a:rPr lang="en-US" i="1" dirty="0" smtClean="0">
                <a:solidFill>
                  <a:srgbClr val="FF0000"/>
                </a:solidFill>
              </a:rPr>
              <a:t>choking, eye rolling, blood or milk </a:t>
            </a:r>
            <a:r>
              <a:rPr lang="en-US" i="1" dirty="0" smtClean="0"/>
              <a:t>in mouth? </a:t>
            </a:r>
            <a:r>
              <a:rPr lang="en-US" dirty="0" smtClean="0"/>
              <a:t>No</a:t>
            </a:r>
          </a:p>
          <a:p>
            <a:endParaRPr lang="en-US" dirty="0" smtClean="0"/>
          </a:p>
          <a:p>
            <a:r>
              <a:rPr lang="en-US" i="1" dirty="0" smtClean="0"/>
              <a:t>How </a:t>
            </a:r>
            <a:r>
              <a:rPr lang="en-US" i="1" dirty="0" smtClean="0">
                <a:solidFill>
                  <a:srgbClr val="FF0000"/>
                </a:solidFill>
              </a:rPr>
              <a:t>long</a:t>
            </a:r>
            <a:r>
              <a:rPr lang="en-US" i="1" dirty="0" smtClean="0"/>
              <a:t> did the episode last?</a:t>
            </a:r>
            <a:r>
              <a:rPr lang="en-US" dirty="0" smtClean="0"/>
              <a:t>   Unsure -&gt; act out</a:t>
            </a:r>
          </a:p>
          <a:p>
            <a:endParaRPr lang="en-US" dirty="0" smtClean="0"/>
          </a:p>
          <a:p>
            <a:r>
              <a:rPr lang="en-US" i="1" dirty="0" smtClean="0"/>
              <a:t>Did the episode </a:t>
            </a:r>
            <a:r>
              <a:rPr lang="en-US" i="1" dirty="0" smtClean="0">
                <a:solidFill>
                  <a:srgbClr val="FF0000"/>
                </a:solidFill>
              </a:rPr>
              <a:t>stop on it’s own</a:t>
            </a:r>
            <a:r>
              <a:rPr lang="en-US" i="1" dirty="0" smtClean="0"/>
              <a:t>?</a:t>
            </a:r>
            <a:r>
              <a:rPr lang="en-US" dirty="0" smtClean="0"/>
              <a:t> </a:t>
            </a:r>
          </a:p>
          <a:p>
            <a:pPr marL="0" indent="0">
              <a:buNone/>
            </a:pPr>
            <a:r>
              <a:rPr lang="en-US" dirty="0"/>
              <a:t>	</a:t>
            </a:r>
            <a:r>
              <a:rPr lang="en-US" dirty="0" smtClean="0"/>
              <a:t>							No, I blew in his mouth</a:t>
            </a:r>
          </a:p>
          <a:p>
            <a:endParaRPr lang="en-US" dirty="0"/>
          </a:p>
        </p:txBody>
      </p:sp>
    </p:spTree>
    <p:extLst>
      <p:ext uri="{BB962C8B-B14F-4D97-AF65-F5344CB8AC3E}">
        <p14:creationId xmlns:p14="http://schemas.microsoft.com/office/powerpoint/2010/main" val="28486352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HISTORY</a:t>
            </a:r>
          </a:p>
        </p:txBody>
      </p:sp>
      <p:sp>
        <p:nvSpPr>
          <p:cNvPr id="3" name="Content Placeholder 2"/>
          <p:cNvSpPr>
            <a:spLocks noGrp="1"/>
          </p:cNvSpPr>
          <p:nvPr>
            <p:ph idx="1"/>
          </p:nvPr>
        </p:nvSpPr>
        <p:spPr>
          <a:xfrm>
            <a:off x="457200" y="1600200"/>
            <a:ext cx="8229600" cy="5003800"/>
          </a:xfrm>
        </p:spPr>
        <p:txBody>
          <a:bodyPr>
            <a:normAutofit fontScale="77500" lnSpcReduction="20000"/>
          </a:bodyPr>
          <a:lstStyle/>
          <a:p>
            <a:r>
              <a:rPr lang="en-US" i="1" dirty="0" smtClean="0"/>
              <a:t>How has infant </a:t>
            </a:r>
            <a:r>
              <a:rPr lang="en-US" i="1" dirty="0" smtClean="0">
                <a:solidFill>
                  <a:srgbClr val="FF0000"/>
                </a:solidFill>
              </a:rPr>
              <a:t>acted since</a:t>
            </a:r>
            <a:r>
              <a:rPr lang="en-US" i="1" dirty="0" smtClean="0"/>
              <a:t>? </a:t>
            </a:r>
            <a:r>
              <a:rPr lang="en-US" dirty="0" smtClean="0"/>
              <a:t>Normal self</a:t>
            </a:r>
          </a:p>
          <a:p>
            <a:endParaRPr lang="en-US" dirty="0" smtClean="0"/>
          </a:p>
          <a:p>
            <a:r>
              <a:rPr lang="en-US" i="1" dirty="0" smtClean="0"/>
              <a:t>Any </a:t>
            </a:r>
            <a:r>
              <a:rPr lang="en-US" i="1" dirty="0" smtClean="0">
                <a:solidFill>
                  <a:srgbClr val="FF0000"/>
                </a:solidFill>
              </a:rPr>
              <a:t>medications</a:t>
            </a:r>
            <a:r>
              <a:rPr lang="en-US" i="1" dirty="0" smtClean="0"/>
              <a:t> the infant has taken or you have taken (if breastfeeding) in past 24hrs?  </a:t>
            </a:r>
            <a:r>
              <a:rPr lang="en-US" dirty="0" smtClean="0"/>
              <a:t>No</a:t>
            </a:r>
          </a:p>
          <a:p>
            <a:endParaRPr lang="en-US" dirty="0" smtClean="0"/>
          </a:p>
          <a:p>
            <a:r>
              <a:rPr lang="en-US" i="1" dirty="0" smtClean="0"/>
              <a:t>Has infant ever experienced a </a:t>
            </a:r>
            <a:r>
              <a:rPr lang="en-US" i="1" dirty="0" smtClean="0">
                <a:solidFill>
                  <a:srgbClr val="FF0000"/>
                </a:solidFill>
              </a:rPr>
              <a:t>similar episode</a:t>
            </a:r>
            <a:r>
              <a:rPr lang="en-US" i="1" dirty="0" smtClean="0"/>
              <a:t>? </a:t>
            </a:r>
            <a:r>
              <a:rPr lang="en-US" dirty="0" smtClean="0"/>
              <a:t>No</a:t>
            </a:r>
          </a:p>
          <a:p>
            <a:endParaRPr lang="en-US" dirty="0" smtClean="0"/>
          </a:p>
          <a:p>
            <a:r>
              <a:rPr lang="en-US" i="1" dirty="0" smtClean="0"/>
              <a:t>Does infant have any </a:t>
            </a:r>
            <a:r>
              <a:rPr lang="en-US" i="1" dirty="0" smtClean="0">
                <a:solidFill>
                  <a:srgbClr val="FF0000"/>
                </a:solidFill>
              </a:rPr>
              <a:t>medical problems</a:t>
            </a:r>
            <a:r>
              <a:rPr lang="en-US" i="1" dirty="0" smtClean="0"/>
              <a:t>? </a:t>
            </a:r>
            <a:r>
              <a:rPr lang="en-US" dirty="0" smtClean="0"/>
              <a:t>No</a:t>
            </a:r>
          </a:p>
          <a:p>
            <a:endParaRPr lang="en-US" dirty="0" smtClean="0"/>
          </a:p>
          <a:p>
            <a:r>
              <a:rPr lang="en-US" i="1" dirty="0" err="1" smtClean="0"/>
              <a:t>Hx</a:t>
            </a:r>
            <a:r>
              <a:rPr lang="en-US" i="1" dirty="0" smtClean="0"/>
              <a:t> of </a:t>
            </a:r>
            <a:r>
              <a:rPr lang="en-US" i="1" dirty="0" smtClean="0">
                <a:solidFill>
                  <a:srgbClr val="FF0000"/>
                </a:solidFill>
              </a:rPr>
              <a:t>birth</a:t>
            </a:r>
            <a:r>
              <a:rPr lang="en-US" dirty="0" smtClean="0"/>
              <a:t>: Full term, vaginal delivery, no complications</a:t>
            </a:r>
          </a:p>
          <a:p>
            <a:endParaRPr lang="en-US" dirty="0" smtClean="0"/>
          </a:p>
          <a:p>
            <a:r>
              <a:rPr lang="en-US" i="1" dirty="0" smtClean="0"/>
              <a:t>Anyone in family with </a:t>
            </a:r>
            <a:r>
              <a:rPr lang="en-US" i="1" dirty="0" smtClean="0">
                <a:solidFill>
                  <a:srgbClr val="FF0000"/>
                </a:solidFill>
              </a:rPr>
              <a:t>SIDS, genetic, metabolic, cardiac, or neurologic condition</a:t>
            </a:r>
            <a:r>
              <a:rPr lang="en-US" i="1" dirty="0" smtClean="0"/>
              <a:t> or </a:t>
            </a:r>
            <a:r>
              <a:rPr lang="en-US" i="1" dirty="0" smtClean="0">
                <a:solidFill>
                  <a:srgbClr val="FF0000"/>
                </a:solidFill>
              </a:rPr>
              <a:t>died of unknown cause</a:t>
            </a:r>
            <a:r>
              <a:rPr lang="en-US" i="1" dirty="0" smtClean="0"/>
              <a:t>? </a:t>
            </a:r>
            <a:r>
              <a:rPr lang="en-US" dirty="0" smtClean="0"/>
              <a:t>No</a:t>
            </a:r>
          </a:p>
          <a:p>
            <a:pPr marL="0" indent="0">
              <a:buNone/>
            </a:pPr>
            <a:endParaRPr lang="en-US" dirty="0"/>
          </a:p>
        </p:txBody>
      </p:sp>
    </p:spTree>
    <p:extLst>
      <p:ext uri="{BB962C8B-B14F-4D97-AF65-F5344CB8AC3E}">
        <p14:creationId xmlns:p14="http://schemas.microsoft.com/office/powerpoint/2010/main" val="28540249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happy-sweet-baby-clipart-graph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467" y="1600200"/>
            <a:ext cx="3901440" cy="4334933"/>
          </a:xfrm>
          <a:prstGeom prst="rect">
            <a:avLst/>
          </a:prstGeom>
        </p:spPr>
      </p:pic>
    </p:spTree>
    <p:extLst>
      <p:ext uri="{BB962C8B-B14F-4D97-AF65-F5344CB8AC3E}">
        <p14:creationId xmlns:p14="http://schemas.microsoft.com/office/powerpoint/2010/main" val="429645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 APPLES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snow-white.jpg"/>
          <p:cNvPicPr>
            <a:picLocks noChangeAspect="1"/>
          </p:cNvPicPr>
          <p:nvPr/>
        </p:nvPicPr>
        <p:blipFill rotWithShape="1">
          <a:blip r:embed="rId2">
            <a:extLst>
              <a:ext uri="{28A0092B-C50C-407E-A947-70E740481C1C}">
                <a14:useLocalDpi xmlns:a14="http://schemas.microsoft.com/office/drawing/2010/main" val="0"/>
              </a:ext>
            </a:extLst>
          </a:blip>
          <a:srcRect b="3510"/>
          <a:stretch/>
        </p:blipFill>
        <p:spPr>
          <a:xfrm>
            <a:off x="2552828" y="1600200"/>
            <a:ext cx="4000372" cy="5017079"/>
          </a:xfrm>
          <a:prstGeom prst="rect">
            <a:avLst/>
          </a:prstGeom>
        </p:spPr>
      </p:pic>
    </p:spTree>
    <p:extLst>
      <p:ext uri="{BB962C8B-B14F-4D97-AF65-F5344CB8AC3E}">
        <p14:creationId xmlns:p14="http://schemas.microsoft.com/office/powerpoint/2010/main" val="1054321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pPr marL="0" indent="0" algn="ctr">
              <a:buNone/>
            </a:pPr>
            <a:r>
              <a:rPr lang="en-US" dirty="0" smtClean="0"/>
              <a:t>3 WEEK OLD MALE WITH NO PMH PRESENTING WITH OCCASIONAL COUGH AND EMESIS AFTER FEEDS X 2 DAYS AND EPISODE OF PERIORAL  CYANOSIS LASTING 30 SEC THIS EVENING REQUIRING RESCUE BREATHS TO RESOLVE.  CURRENTLY WELL APPEARING WITH NORMAL VITAL SIGNS AND UNREMARKABLE EXAM.</a:t>
            </a:r>
            <a:endParaRPr lang="en-US" dirty="0"/>
          </a:p>
        </p:txBody>
      </p:sp>
    </p:spTree>
    <p:extLst>
      <p:ext uri="{BB962C8B-B14F-4D97-AF65-F5344CB8AC3E}">
        <p14:creationId xmlns:p14="http://schemas.microsoft.com/office/powerpoint/2010/main" val="774968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VS LOW RISK</a:t>
            </a:r>
            <a:endParaRPr lang="en-US" dirty="0"/>
          </a:p>
        </p:txBody>
      </p:sp>
      <p:sp>
        <p:nvSpPr>
          <p:cNvPr id="3" name="Content Placeholder 2"/>
          <p:cNvSpPr>
            <a:spLocks noGrp="1"/>
          </p:cNvSpPr>
          <p:nvPr>
            <p:ph idx="1"/>
          </p:nvPr>
        </p:nvSpPr>
        <p:spPr>
          <a:xfrm>
            <a:off x="237026" y="1600200"/>
            <a:ext cx="8704740" cy="4525963"/>
          </a:xfrm>
        </p:spPr>
        <p:txBody>
          <a:bodyPr>
            <a:normAutofit/>
          </a:bodyPr>
          <a:lstStyle/>
          <a:p>
            <a:pPr marL="0" indent="0">
              <a:buNone/>
            </a:pPr>
            <a:r>
              <a:rPr lang="en-US" dirty="0" smtClean="0"/>
              <a:t>Low Risk BRUE Criteria:</a:t>
            </a:r>
          </a:p>
          <a:p>
            <a:pPr marL="0" indent="0">
              <a:buNone/>
            </a:pPr>
            <a:r>
              <a:rPr lang="en-US" dirty="0" smtClean="0"/>
              <a:t>Age &gt; 60 days</a:t>
            </a:r>
          </a:p>
          <a:p>
            <a:pPr marL="0" indent="0">
              <a:buNone/>
            </a:pPr>
            <a:r>
              <a:rPr lang="en-US" dirty="0" smtClean="0"/>
              <a:t>Gestational age &gt; 32wks at birth, currently &gt; 45wks</a:t>
            </a:r>
          </a:p>
          <a:p>
            <a:pPr marL="0" indent="0">
              <a:buNone/>
            </a:pPr>
            <a:r>
              <a:rPr lang="en-US" dirty="0" smtClean="0"/>
              <a:t>First BRUE </a:t>
            </a:r>
          </a:p>
          <a:p>
            <a:pPr marL="0" indent="0">
              <a:buNone/>
            </a:pPr>
            <a:r>
              <a:rPr lang="en-US" dirty="0" smtClean="0"/>
              <a:t>Duration of event &lt; 1min</a:t>
            </a:r>
          </a:p>
          <a:p>
            <a:pPr marL="0" indent="0">
              <a:buNone/>
            </a:pPr>
            <a:r>
              <a:rPr lang="en-US" dirty="0" smtClean="0"/>
              <a:t>No CPR required by trained provider</a:t>
            </a:r>
          </a:p>
          <a:p>
            <a:pPr marL="0" indent="0">
              <a:buNone/>
            </a:pPr>
            <a:r>
              <a:rPr lang="en-US" dirty="0" smtClean="0"/>
              <a:t>No concerning physical exam findings</a:t>
            </a:r>
            <a:endParaRPr lang="en-US" dirty="0"/>
          </a:p>
        </p:txBody>
      </p:sp>
    </p:spTree>
    <p:extLst>
      <p:ext uri="{BB962C8B-B14F-4D97-AF65-F5344CB8AC3E}">
        <p14:creationId xmlns:p14="http://schemas.microsoft.com/office/powerpoint/2010/main" val="16013820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Risk BRUE Management</a:t>
            </a:r>
            <a:endParaRPr lang="en-US" dirty="0"/>
          </a:p>
        </p:txBody>
      </p:sp>
      <p:sp>
        <p:nvSpPr>
          <p:cNvPr id="3" name="Content Placeholder 2"/>
          <p:cNvSpPr>
            <a:spLocks noGrp="1"/>
          </p:cNvSpPr>
          <p:nvPr>
            <p:ph idx="1"/>
          </p:nvPr>
        </p:nvSpPr>
        <p:spPr/>
        <p:txBody>
          <a:bodyPr/>
          <a:lstStyle/>
          <a:p>
            <a:pPr>
              <a:buFontTx/>
              <a:buChar char="-"/>
            </a:pPr>
            <a:r>
              <a:rPr lang="en-US" dirty="0" smtClean="0"/>
              <a:t>Educate about BRUE </a:t>
            </a:r>
          </a:p>
          <a:p>
            <a:pPr>
              <a:buFontTx/>
              <a:buChar char="-"/>
            </a:pPr>
            <a:r>
              <a:rPr lang="en-US" dirty="0" smtClean="0"/>
              <a:t>Offer CPR training resources</a:t>
            </a:r>
          </a:p>
          <a:p>
            <a:pPr>
              <a:buFontTx/>
              <a:buChar char="-"/>
            </a:pPr>
            <a:r>
              <a:rPr lang="en-US" dirty="0" smtClean="0"/>
              <a:t>May obtain pertussis testing and EKG</a:t>
            </a:r>
          </a:p>
          <a:p>
            <a:pPr>
              <a:buFontTx/>
              <a:buChar char="-"/>
            </a:pPr>
            <a:r>
              <a:rPr lang="en-US" dirty="0" smtClean="0"/>
              <a:t>May briefly monitor </a:t>
            </a:r>
            <a:r>
              <a:rPr lang="en-US" dirty="0" err="1" smtClean="0"/>
              <a:t>pt</a:t>
            </a:r>
            <a:r>
              <a:rPr lang="en-US" dirty="0" smtClean="0"/>
              <a:t> with pulse ox</a:t>
            </a:r>
          </a:p>
          <a:p>
            <a:pPr>
              <a:buFontTx/>
              <a:buChar char="-"/>
            </a:pPr>
            <a:r>
              <a:rPr lang="en-US" dirty="0" smtClean="0"/>
              <a:t>Need not obtain additional testing/workup or admit patient </a:t>
            </a:r>
            <a:r>
              <a:rPr lang="en-US" dirty="0" err="1" smtClean="0"/>
              <a:t>soley</a:t>
            </a:r>
            <a:r>
              <a:rPr lang="en-US" dirty="0" smtClean="0"/>
              <a:t> for monitoring</a:t>
            </a:r>
          </a:p>
          <a:p>
            <a:pPr>
              <a:buFontTx/>
              <a:buChar char="-"/>
            </a:pPr>
            <a:r>
              <a:rPr lang="en-US" dirty="0" smtClean="0"/>
              <a:t>Arrange </a:t>
            </a:r>
            <a:r>
              <a:rPr lang="en-US" dirty="0" err="1" smtClean="0"/>
              <a:t>followup</a:t>
            </a:r>
            <a:r>
              <a:rPr lang="en-US" dirty="0" smtClean="0"/>
              <a:t> within 24 hours</a:t>
            </a:r>
            <a:endParaRPr lang="en-US" dirty="0"/>
          </a:p>
        </p:txBody>
      </p:sp>
    </p:spTree>
    <p:extLst>
      <p:ext uri="{BB962C8B-B14F-4D97-AF65-F5344CB8AC3E}">
        <p14:creationId xmlns:p14="http://schemas.microsoft.com/office/powerpoint/2010/main" val="17491451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PATIENT</a:t>
            </a:r>
            <a:endParaRPr lang="en-US" dirty="0"/>
          </a:p>
        </p:txBody>
      </p:sp>
      <p:sp>
        <p:nvSpPr>
          <p:cNvPr id="3" name="Content Placeholder 2"/>
          <p:cNvSpPr>
            <a:spLocks noGrp="1"/>
          </p:cNvSpPr>
          <p:nvPr>
            <p:ph idx="1"/>
          </p:nvPr>
        </p:nvSpPr>
        <p:spPr/>
        <p:txBody>
          <a:bodyPr/>
          <a:lstStyle/>
          <a:p>
            <a:pPr marL="0" indent="0">
              <a:buNone/>
            </a:pPr>
            <a:r>
              <a:rPr lang="en-US" dirty="0" smtClean="0"/>
              <a:t>3 WEEK OLD &lt; 60 DAYS</a:t>
            </a:r>
          </a:p>
          <a:p>
            <a:pPr marL="0" indent="0">
              <a:buNone/>
            </a:pPr>
            <a:endParaRPr lang="en-US" dirty="0"/>
          </a:p>
          <a:p>
            <a:pPr marL="0" indent="0">
              <a:buNone/>
            </a:pPr>
            <a:endParaRPr lang="en-US" dirty="0" smtClean="0"/>
          </a:p>
          <a:p>
            <a:pPr marL="0" indent="0">
              <a:buNone/>
            </a:pPr>
            <a:r>
              <a:rPr lang="en-US" dirty="0" smtClean="0"/>
              <a:t>                                         NO </a:t>
            </a:r>
          </a:p>
          <a:p>
            <a:pPr marL="0" indent="0">
              <a:buNone/>
            </a:pPr>
            <a:r>
              <a:rPr lang="en-US" dirty="0"/>
              <a:t> </a:t>
            </a:r>
            <a:r>
              <a:rPr lang="en-US" dirty="0" smtClean="0"/>
              <a:t>                                        RECOMMENDATIONS!</a:t>
            </a:r>
            <a:endParaRPr lang="en-US" dirty="0"/>
          </a:p>
        </p:txBody>
      </p:sp>
      <p:pic>
        <p:nvPicPr>
          <p:cNvPr id="4" name="Picture 3" descr="snow-wh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19387"/>
            <a:ext cx="3698980" cy="4293147"/>
          </a:xfrm>
          <a:prstGeom prst="rect">
            <a:avLst/>
          </a:prstGeom>
        </p:spPr>
      </p:pic>
    </p:spTree>
    <p:extLst>
      <p:ext uri="{BB962C8B-B14F-4D97-AF65-F5344CB8AC3E}">
        <p14:creationId xmlns:p14="http://schemas.microsoft.com/office/powerpoint/2010/main" val="21241773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9" y="37572"/>
            <a:ext cx="3386667" cy="1143000"/>
          </a:xfrm>
        </p:spPr>
        <p:txBody>
          <a:bodyPr/>
          <a:lstStyle/>
          <a:p>
            <a:r>
              <a:rPr lang="en-US" dirty="0" smtClean="0"/>
              <a:t>OBJECTIVES</a:t>
            </a:r>
            <a:endParaRPr lang="en-US" dirty="0"/>
          </a:p>
        </p:txBody>
      </p:sp>
      <p:sp>
        <p:nvSpPr>
          <p:cNvPr id="3" name="Content Placeholder 2"/>
          <p:cNvSpPr>
            <a:spLocks noGrp="1"/>
          </p:cNvSpPr>
          <p:nvPr>
            <p:ph idx="1"/>
          </p:nvPr>
        </p:nvSpPr>
        <p:spPr>
          <a:xfrm>
            <a:off x="5270643" y="1205418"/>
            <a:ext cx="3754824" cy="1482221"/>
          </a:xfrm>
        </p:spPr>
        <p:txBody>
          <a:bodyPr>
            <a:normAutofit/>
          </a:bodyPr>
          <a:lstStyle/>
          <a:p>
            <a:pPr marL="0" indent="0">
              <a:buNone/>
            </a:pPr>
            <a:r>
              <a:rPr lang="en-US" sz="2400" dirty="0" smtClean="0"/>
              <a:t>ADVANCED APPLE PICKING: DIFFERENTIATING “SHAKING” VS “PLUCKING”</a:t>
            </a:r>
            <a:endParaRPr lang="en-US" sz="2400" dirty="0"/>
          </a:p>
        </p:txBody>
      </p:sp>
      <p:sp>
        <p:nvSpPr>
          <p:cNvPr id="26" name="TextBox 25"/>
          <p:cNvSpPr txBox="1"/>
          <p:nvPr/>
        </p:nvSpPr>
        <p:spPr>
          <a:xfrm>
            <a:off x="996782" y="4089081"/>
            <a:ext cx="3511147" cy="1200328"/>
          </a:xfrm>
          <a:prstGeom prst="rect">
            <a:avLst/>
          </a:prstGeom>
          <a:noFill/>
        </p:spPr>
        <p:txBody>
          <a:bodyPr wrap="none" rtlCol="0">
            <a:spAutoFit/>
          </a:bodyPr>
          <a:lstStyle/>
          <a:p>
            <a:r>
              <a:rPr lang="en-US" sz="2400" dirty="0" smtClean="0"/>
              <a:t>LEARN TO USE THE SCALES</a:t>
            </a:r>
          </a:p>
          <a:p>
            <a:r>
              <a:rPr lang="en-US" sz="2400" dirty="0" smtClean="0"/>
              <a:t> OF SUSPICION TO AVOID </a:t>
            </a:r>
          </a:p>
          <a:p>
            <a:r>
              <a:rPr lang="en-US" sz="2400" dirty="0" smtClean="0"/>
              <a:t>EATING POISON APPLES</a:t>
            </a:r>
            <a:endParaRPr lang="en-US" sz="2400" dirty="0"/>
          </a:p>
        </p:txBody>
      </p:sp>
      <p:sp>
        <p:nvSpPr>
          <p:cNvPr id="28" name="TextBox 27"/>
          <p:cNvSpPr txBox="1"/>
          <p:nvPr/>
        </p:nvSpPr>
        <p:spPr>
          <a:xfrm>
            <a:off x="174889" y="5607505"/>
            <a:ext cx="4500301" cy="830997"/>
          </a:xfrm>
          <a:prstGeom prst="rect">
            <a:avLst/>
          </a:prstGeom>
          <a:noFill/>
        </p:spPr>
        <p:txBody>
          <a:bodyPr wrap="none" rtlCol="0">
            <a:spAutoFit/>
          </a:bodyPr>
          <a:lstStyle/>
          <a:p>
            <a:r>
              <a:rPr lang="en-US" sz="2400" dirty="0" smtClean="0"/>
              <a:t>APPRECIATE THAT OBSERVATION </a:t>
            </a:r>
          </a:p>
          <a:p>
            <a:r>
              <a:rPr lang="en-US" sz="2400" dirty="0" smtClean="0"/>
              <a:t>CAN BE A CORE DIAGNOSTIC TOOL</a:t>
            </a:r>
            <a:endParaRPr lang="en-US" sz="2400" dirty="0"/>
          </a:p>
        </p:txBody>
      </p:sp>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1811"/>
            <a:ext cx="5270643" cy="2977571"/>
          </a:xfrm>
          <a:prstGeom prst="rect">
            <a:avLst/>
          </a:prstGeom>
        </p:spPr>
      </p:pic>
      <p:pic>
        <p:nvPicPr>
          <p:cNvPr id="18" name="Picture 17" descr="apple-fruit-draw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73" y="274638"/>
            <a:ext cx="1203960" cy="1371600"/>
          </a:xfrm>
          <a:prstGeom prst="rect">
            <a:avLst/>
          </a:prstGeom>
        </p:spPr>
      </p:pic>
      <p:pic>
        <p:nvPicPr>
          <p:cNvPr id="12" name="Picture 11" descr="alternative_movie_poster_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801" y="2895600"/>
            <a:ext cx="4500200" cy="3962401"/>
          </a:xfrm>
          <a:prstGeom prst="rect">
            <a:avLst/>
          </a:prstGeom>
          <a:ln>
            <a:noFill/>
          </a:ln>
          <a:effectLst>
            <a:outerShdw blurRad="292100" dist="139700" dir="2700000" algn="tl" rotWithShape="0">
              <a:srgbClr val="333333">
                <a:alpha val="65000"/>
              </a:srgbClr>
            </a:outerShdw>
          </a:effectLst>
        </p:spPr>
      </p:pic>
      <p:pic>
        <p:nvPicPr>
          <p:cNvPr id="13" name="Picture 12" descr="apple-fruit-draw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230" y="274638"/>
            <a:ext cx="1203960" cy="1371600"/>
          </a:xfrm>
          <a:prstGeom prst="rect">
            <a:avLst/>
          </a:prstGeom>
        </p:spPr>
      </p:pic>
      <p:cxnSp>
        <p:nvCxnSpPr>
          <p:cNvPr id="6" name="Straight Connector 5"/>
          <p:cNvCxnSpPr/>
          <p:nvPr/>
        </p:nvCxnSpPr>
        <p:spPr>
          <a:xfrm>
            <a:off x="4675190" y="1101811"/>
            <a:ext cx="595453" cy="3094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212550" y="3766232"/>
            <a:ext cx="517359" cy="3094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912476" y="5307051"/>
            <a:ext cx="595453" cy="3004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085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SCALES OF SUSPICION</a:t>
            </a:r>
            <a:endParaRPr lang="en-US" dirty="0"/>
          </a:p>
        </p:txBody>
      </p:sp>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5" name="Picture 4" descr="apple-fruit-draw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240" y="2273323"/>
            <a:ext cx="1203960" cy="1371600"/>
          </a:xfrm>
          <a:prstGeom prst="rect">
            <a:avLst/>
          </a:prstGeom>
        </p:spPr>
      </p:pic>
      <p:pic>
        <p:nvPicPr>
          <p:cNvPr id="6" name="Picture 5" descr="apple-fruit-draw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706" y="2273323"/>
            <a:ext cx="1203960" cy="1371600"/>
          </a:xfrm>
          <a:prstGeom prst="rect">
            <a:avLst/>
          </a:prstGeom>
        </p:spPr>
      </p:pic>
    </p:spTree>
    <p:extLst>
      <p:ext uri="{BB962C8B-B14F-4D97-AF65-F5344CB8AC3E}">
        <p14:creationId xmlns:p14="http://schemas.microsoft.com/office/powerpoint/2010/main" val="14995719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6" name="Picture 5" descr="256px-Sneezy_OK_214145C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586" y="578507"/>
            <a:ext cx="1645013" cy="2223339"/>
          </a:xfrm>
          <a:prstGeom prst="rect">
            <a:avLst/>
          </a:prstGeom>
        </p:spPr>
      </p:pic>
      <p:sp>
        <p:nvSpPr>
          <p:cNvPr id="7" name="Rectangle 6"/>
          <p:cNvSpPr/>
          <p:nvPr/>
        </p:nvSpPr>
        <p:spPr>
          <a:xfrm>
            <a:off x="457200" y="89972"/>
            <a:ext cx="8229600" cy="2308324"/>
          </a:xfrm>
          <a:prstGeom prst="rect">
            <a:avLst/>
          </a:prstGeom>
        </p:spPr>
        <p:txBody>
          <a:bodyPr wrap="square">
            <a:spAutoFit/>
          </a:bodyPr>
          <a:lstStyle/>
          <a:p>
            <a:r>
              <a:rPr lang="en-US" b="1" u="sng" dirty="0" smtClean="0">
                <a:solidFill>
                  <a:srgbClr val="984807"/>
                </a:solidFill>
              </a:rPr>
              <a:t>RESPIRATORY – </a:t>
            </a:r>
          </a:p>
          <a:p>
            <a:endParaRPr lang="en-US" b="1" dirty="0" smtClean="0">
              <a:solidFill>
                <a:srgbClr val="984807"/>
              </a:solidFill>
            </a:endParaRPr>
          </a:p>
          <a:p>
            <a:r>
              <a:rPr lang="en-US" b="1" dirty="0" smtClean="0">
                <a:solidFill>
                  <a:srgbClr val="984807"/>
                </a:solidFill>
              </a:rPr>
              <a:t>RSV</a:t>
            </a:r>
            <a:endParaRPr lang="en-US" b="1" dirty="0">
              <a:solidFill>
                <a:srgbClr val="984807"/>
              </a:solidFill>
            </a:endParaRPr>
          </a:p>
          <a:p>
            <a:r>
              <a:rPr lang="en-US" b="1" dirty="0">
                <a:solidFill>
                  <a:srgbClr val="984807"/>
                </a:solidFill>
              </a:rPr>
              <a:t>PERTUSSIS</a:t>
            </a:r>
          </a:p>
          <a:p>
            <a:r>
              <a:rPr lang="en-US" b="1" dirty="0">
                <a:solidFill>
                  <a:srgbClr val="984807"/>
                </a:solidFill>
              </a:rPr>
              <a:t>ASPIRATION</a:t>
            </a:r>
          </a:p>
          <a:p>
            <a:r>
              <a:rPr lang="en-US" b="1" dirty="0">
                <a:solidFill>
                  <a:srgbClr val="984807"/>
                </a:solidFill>
              </a:rPr>
              <a:t>FOREIGN BODY</a:t>
            </a:r>
          </a:p>
          <a:p>
            <a:r>
              <a:rPr lang="en-US" b="1" dirty="0">
                <a:solidFill>
                  <a:srgbClr val="984807"/>
                </a:solidFill>
              </a:rPr>
              <a:t>AIRWAY ANOMOLY</a:t>
            </a:r>
          </a:p>
          <a:p>
            <a:endParaRPr lang="en-US" b="1" u="sng" dirty="0">
              <a:solidFill>
                <a:srgbClr val="984807"/>
              </a:solidFill>
            </a:endParaRPr>
          </a:p>
        </p:txBody>
      </p:sp>
    </p:spTree>
    <p:extLst>
      <p:ext uri="{BB962C8B-B14F-4D97-AF65-F5344CB8AC3E}">
        <p14:creationId xmlns:p14="http://schemas.microsoft.com/office/powerpoint/2010/main" val="1825635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5" name="Picture 4" descr="256px-Grumpy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276" y="652984"/>
            <a:ext cx="1295005" cy="2190379"/>
          </a:xfrm>
          <a:prstGeom prst="rect">
            <a:avLst/>
          </a:prstGeom>
        </p:spPr>
      </p:pic>
      <p:sp>
        <p:nvSpPr>
          <p:cNvPr id="6" name="Rectangle 5"/>
          <p:cNvSpPr/>
          <p:nvPr/>
        </p:nvSpPr>
        <p:spPr>
          <a:xfrm>
            <a:off x="356384" y="316274"/>
            <a:ext cx="907708" cy="1754327"/>
          </a:xfrm>
          <a:prstGeom prst="rect">
            <a:avLst/>
          </a:prstGeom>
        </p:spPr>
        <p:txBody>
          <a:bodyPr wrap="none">
            <a:spAutoFit/>
          </a:bodyPr>
          <a:lstStyle/>
          <a:p>
            <a:r>
              <a:rPr lang="en-US" b="1" u="sng" dirty="0" smtClean="0">
                <a:solidFill>
                  <a:srgbClr val="FF0000"/>
                </a:solidFill>
              </a:rPr>
              <a:t>GI</a:t>
            </a:r>
          </a:p>
          <a:p>
            <a:endParaRPr lang="en-US" b="1" dirty="0" smtClean="0">
              <a:solidFill>
                <a:srgbClr val="FF0000"/>
              </a:solidFill>
            </a:endParaRPr>
          </a:p>
          <a:p>
            <a:r>
              <a:rPr lang="en-US" b="1" dirty="0" smtClean="0">
                <a:solidFill>
                  <a:srgbClr val="FF0000"/>
                </a:solidFill>
              </a:rPr>
              <a:t>GER</a:t>
            </a:r>
            <a:endParaRPr lang="en-US" b="1" dirty="0">
              <a:solidFill>
                <a:srgbClr val="FF0000"/>
              </a:solidFill>
            </a:endParaRPr>
          </a:p>
          <a:p>
            <a:r>
              <a:rPr lang="en-US" b="1" dirty="0">
                <a:solidFill>
                  <a:srgbClr val="FF0000"/>
                </a:solidFill>
              </a:rPr>
              <a:t>MALRO</a:t>
            </a:r>
          </a:p>
          <a:p>
            <a:r>
              <a:rPr lang="en-US" b="1" dirty="0">
                <a:solidFill>
                  <a:srgbClr val="FF0000"/>
                </a:solidFill>
              </a:rPr>
              <a:t>INTUSS</a:t>
            </a:r>
          </a:p>
          <a:p>
            <a:endParaRPr lang="en-US" b="1" u="sng" dirty="0">
              <a:solidFill>
                <a:srgbClr val="FF0000"/>
              </a:solidFill>
            </a:endParaRPr>
          </a:p>
        </p:txBody>
      </p:sp>
    </p:spTree>
    <p:extLst>
      <p:ext uri="{BB962C8B-B14F-4D97-AF65-F5344CB8AC3E}">
        <p14:creationId xmlns:p14="http://schemas.microsoft.com/office/powerpoint/2010/main" val="14995719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5" name="Picture 4" descr="256px-Doc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527" y="775995"/>
            <a:ext cx="1479517" cy="2190379"/>
          </a:xfrm>
          <a:prstGeom prst="rect">
            <a:avLst/>
          </a:prstGeom>
        </p:spPr>
      </p:pic>
      <p:sp>
        <p:nvSpPr>
          <p:cNvPr id="6" name="Rectangle 5"/>
          <p:cNvSpPr/>
          <p:nvPr/>
        </p:nvSpPr>
        <p:spPr>
          <a:xfrm>
            <a:off x="422655" y="274638"/>
            <a:ext cx="1358214" cy="1754327"/>
          </a:xfrm>
          <a:prstGeom prst="rect">
            <a:avLst/>
          </a:prstGeom>
        </p:spPr>
        <p:txBody>
          <a:bodyPr wrap="none">
            <a:spAutoFit/>
          </a:bodyPr>
          <a:lstStyle/>
          <a:p>
            <a:r>
              <a:rPr lang="en-US" b="1" u="sng" dirty="0" smtClean="0"/>
              <a:t>ID</a:t>
            </a:r>
          </a:p>
          <a:p>
            <a:endParaRPr lang="en-US" b="1" dirty="0" smtClean="0"/>
          </a:p>
          <a:p>
            <a:r>
              <a:rPr lang="en-US" b="1" dirty="0" smtClean="0"/>
              <a:t>UTI</a:t>
            </a:r>
            <a:endParaRPr lang="en-US" b="1" dirty="0"/>
          </a:p>
          <a:p>
            <a:r>
              <a:rPr lang="en-US" b="1" dirty="0"/>
              <a:t>SEPSIS</a:t>
            </a:r>
          </a:p>
          <a:p>
            <a:r>
              <a:rPr lang="en-US" b="1" dirty="0"/>
              <a:t>MENINGITIS</a:t>
            </a:r>
          </a:p>
          <a:p>
            <a:endParaRPr lang="en-US" b="1" u="sng" dirty="0"/>
          </a:p>
        </p:txBody>
      </p:sp>
    </p:spTree>
    <p:extLst>
      <p:ext uri="{BB962C8B-B14F-4D97-AF65-F5344CB8AC3E}">
        <p14:creationId xmlns:p14="http://schemas.microsoft.com/office/powerpoint/2010/main" val="14995719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5" name="Picture 4" descr="256px-Bashful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573" y="594294"/>
            <a:ext cx="1327623" cy="2364829"/>
          </a:xfrm>
          <a:prstGeom prst="rect">
            <a:avLst/>
          </a:prstGeom>
        </p:spPr>
      </p:pic>
      <p:sp>
        <p:nvSpPr>
          <p:cNvPr id="6" name="Rectangle 5"/>
          <p:cNvSpPr/>
          <p:nvPr/>
        </p:nvSpPr>
        <p:spPr>
          <a:xfrm>
            <a:off x="346264" y="343045"/>
            <a:ext cx="1364476" cy="1754327"/>
          </a:xfrm>
          <a:prstGeom prst="rect">
            <a:avLst/>
          </a:prstGeom>
        </p:spPr>
        <p:txBody>
          <a:bodyPr wrap="none">
            <a:spAutoFit/>
          </a:bodyPr>
          <a:lstStyle/>
          <a:p>
            <a:r>
              <a:rPr lang="en-US" b="1" u="sng" dirty="0" smtClean="0">
                <a:solidFill>
                  <a:srgbClr val="FF6600"/>
                </a:solidFill>
              </a:rPr>
              <a:t>CARDS</a:t>
            </a:r>
          </a:p>
          <a:p>
            <a:endParaRPr lang="en-US" b="1" dirty="0" smtClean="0">
              <a:solidFill>
                <a:srgbClr val="FF6600"/>
              </a:solidFill>
            </a:endParaRPr>
          </a:p>
          <a:p>
            <a:r>
              <a:rPr lang="en-US" b="1" dirty="0" smtClean="0">
                <a:solidFill>
                  <a:srgbClr val="FF6600"/>
                </a:solidFill>
              </a:rPr>
              <a:t>ANEMIA</a:t>
            </a:r>
            <a:endParaRPr lang="en-US" b="1" dirty="0">
              <a:solidFill>
                <a:srgbClr val="FF6600"/>
              </a:solidFill>
            </a:endParaRPr>
          </a:p>
          <a:p>
            <a:r>
              <a:rPr lang="en-US" b="1" dirty="0">
                <a:solidFill>
                  <a:srgbClr val="FF6600"/>
                </a:solidFill>
              </a:rPr>
              <a:t>CHD</a:t>
            </a:r>
          </a:p>
          <a:p>
            <a:r>
              <a:rPr lang="en-US" b="1" dirty="0">
                <a:solidFill>
                  <a:srgbClr val="FF6600"/>
                </a:solidFill>
              </a:rPr>
              <a:t>ARRYTHMIA</a:t>
            </a:r>
          </a:p>
          <a:p>
            <a:endParaRPr lang="en-US" b="1" u="sng" dirty="0">
              <a:solidFill>
                <a:srgbClr val="FF6600"/>
              </a:solidFill>
            </a:endParaRPr>
          </a:p>
        </p:txBody>
      </p:sp>
    </p:spTree>
    <p:extLst>
      <p:ext uri="{BB962C8B-B14F-4D97-AF65-F5344CB8AC3E}">
        <p14:creationId xmlns:p14="http://schemas.microsoft.com/office/powerpoint/2010/main" val="14995719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5" name="Picture 4" descr="256px-599933-dopey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982" y="845618"/>
            <a:ext cx="1723113" cy="2113505"/>
          </a:xfrm>
          <a:prstGeom prst="rect">
            <a:avLst/>
          </a:prstGeom>
        </p:spPr>
      </p:pic>
      <p:sp>
        <p:nvSpPr>
          <p:cNvPr id="6" name="Rectangle 5"/>
          <p:cNvSpPr/>
          <p:nvPr/>
        </p:nvSpPr>
        <p:spPr>
          <a:xfrm>
            <a:off x="293741" y="284705"/>
            <a:ext cx="883813" cy="1477328"/>
          </a:xfrm>
          <a:prstGeom prst="rect">
            <a:avLst/>
          </a:prstGeom>
        </p:spPr>
        <p:txBody>
          <a:bodyPr wrap="none">
            <a:spAutoFit/>
          </a:bodyPr>
          <a:lstStyle/>
          <a:p>
            <a:r>
              <a:rPr lang="en-US" b="1" u="sng" dirty="0" smtClean="0">
                <a:solidFill>
                  <a:srgbClr val="660066"/>
                </a:solidFill>
              </a:rPr>
              <a:t>NEURO</a:t>
            </a:r>
          </a:p>
          <a:p>
            <a:endParaRPr lang="en-US" b="1" dirty="0" smtClean="0">
              <a:solidFill>
                <a:srgbClr val="660066"/>
              </a:solidFill>
            </a:endParaRPr>
          </a:p>
          <a:p>
            <a:r>
              <a:rPr lang="en-US" b="1" dirty="0" smtClean="0">
                <a:solidFill>
                  <a:srgbClr val="660066"/>
                </a:solidFill>
              </a:rPr>
              <a:t>SZ</a:t>
            </a:r>
            <a:endParaRPr lang="en-US" b="1" dirty="0">
              <a:solidFill>
                <a:srgbClr val="660066"/>
              </a:solidFill>
            </a:endParaRPr>
          </a:p>
          <a:p>
            <a:r>
              <a:rPr lang="en-US" b="1" dirty="0">
                <a:solidFill>
                  <a:srgbClr val="660066"/>
                </a:solidFill>
              </a:rPr>
              <a:t>NAT</a:t>
            </a:r>
          </a:p>
          <a:p>
            <a:endParaRPr lang="en-US" b="1" u="sng" dirty="0">
              <a:solidFill>
                <a:srgbClr val="660066"/>
              </a:solidFill>
            </a:endParaRPr>
          </a:p>
        </p:txBody>
      </p:sp>
    </p:spTree>
    <p:extLst>
      <p:ext uri="{BB962C8B-B14F-4D97-AF65-F5344CB8AC3E}">
        <p14:creationId xmlns:p14="http://schemas.microsoft.com/office/powerpoint/2010/main" val="14995719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5" name="Picture 4" descr="256px-Sleep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542" y="1661199"/>
            <a:ext cx="2185978" cy="1297924"/>
          </a:xfrm>
          <a:prstGeom prst="rect">
            <a:avLst/>
          </a:prstGeom>
        </p:spPr>
      </p:pic>
      <p:sp>
        <p:nvSpPr>
          <p:cNvPr id="6" name="Rectangle 5"/>
          <p:cNvSpPr/>
          <p:nvPr/>
        </p:nvSpPr>
        <p:spPr>
          <a:xfrm>
            <a:off x="233125" y="213344"/>
            <a:ext cx="1888858" cy="1477328"/>
          </a:xfrm>
          <a:prstGeom prst="rect">
            <a:avLst/>
          </a:prstGeom>
        </p:spPr>
        <p:txBody>
          <a:bodyPr wrap="none">
            <a:spAutoFit/>
          </a:bodyPr>
          <a:lstStyle/>
          <a:p>
            <a:r>
              <a:rPr lang="en-US" b="1" u="sng" dirty="0" smtClean="0">
                <a:solidFill>
                  <a:srgbClr val="008000"/>
                </a:solidFill>
              </a:rPr>
              <a:t>METABOLIC / TOX</a:t>
            </a:r>
          </a:p>
          <a:p>
            <a:endParaRPr lang="en-US" b="1" u="sng" dirty="0">
              <a:solidFill>
                <a:srgbClr val="008000"/>
              </a:solidFill>
            </a:endParaRPr>
          </a:p>
          <a:p>
            <a:r>
              <a:rPr lang="en-US" b="1" dirty="0">
                <a:solidFill>
                  <a:srgbClr val="008000"/>
                </a:solidFill>
              </a:rPr>
              <a:t>INBORN ERROR</a:t>
            </a:r>
          </a:p>
          <a:p>
            <a:r>
              <a:rPr lang="en-US" b="1" dirty="0">
                <a:solidFill>
                  <a:srgbClr val="008000"/>
                </a:solidFill>
              </a:rPr>
              <a:t>TOX</a:t>
            </a:r>
          </a:p>
          <a:p>
            <a:endParaRPr lang="en-US" b="1" u="sng" dirty="0">
              <a:solidFill>
                <a:srgbClr val="008000"/>
              </a:solidFill>
            </a:endParaRPr>
          </a:p>
        </p:txBody>
      </p:sp>
    </p:spTree>
    <p:extLst>
      <p:ext uri="{BB962C8B-B14F-4D97-AF65-F5344CB8AC3E}">
        <p14:creationId xmlns:p14="http://schemas.microsoft.com/office/powerpoint/2010/main" val="14995719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ale-emphemeraphil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54" y="2959123"/>
            <a:ext cx="6616155" cy="3737698"/>
          </a:xfrm>
          <a:prstGeom prst="rect">
            <a:avLst/>
          </a:prstGeom>
        </p:spPr>
      </p:pic>
      <p:sp>
        <p:nvSpPr>
          <p:cNvPr id="3" name="Content Placeholder 2"/>
          <p:cNvSpPr>
            <a:spLocks noGrp="1"/>
          </p:cNvSpPr>
          <p:nvPr>
            <p:ph idx="1"/>
          </p:nvPr>
        </p:nvSpPr>
        <p:spPr>
          <a:xfrm>
            <a:off x="1354667" y="5863011"/>
            <a:ext cx="6874933" cy="973979"/>
          </a:xfrm>
        </p:spPr>
        <p:txBody>
          <a:bodyPr>
            <a:normAutofit fontScale="92500" lnSpcReduction="20000"/>
          </a:bodyPr>
          <a:lstStyle/>
          <a:p>
            <a:pPr marL="0" indent="0">
              <a:buNone/>
            </a:pPr>
            <a:endParaRPr lang="en-US" dirty="0" smtClean="0"/>
          </a:p>
          <a:p>
            <a:pPr marL="0" indent="0">
              <a:buNone/>
            </a:pPr>
            <a:r>
              <a:rPr lang="en-US" b="1" dirty="0" smtClean="0">
                <a:solidFill>
                  <a:srgbClr val="FF0000"/>
                </a:solidFill>
              </a:rPr>
              <a:t>  RULE IT OUT                    </a:t>
            </a:r>
            <a:r>
              <a:rPr lang="en-US" b="1" dirty="0" smtClean="0">
                <a:solidFill>
                  <a:srgbClr val="008000"/>
                </a:solidFill>
              </a:rPr>
              <a:t>WORK IT UP</a:t>
            </a:r>
            <a:endParaRPr lang="en-US" b="1" dirty="0">
              <a:solidFill>
                <a:srgbClr val="008000"/>
              </a:solidFill>
            </a:endParaRPr>
          </a:p>
        </p:txBody>
      </p:sp>
      <p:pic>
        <p:nvPicPr>
          <p:cNvPr id="5" name="Picture 4" descr="256px-Happ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786" y="638661"/>
            <a:ext cx="1500097" cy="2320462"/>
          </a:xfrm>
          <a:prstGeom prst="rect">
            <a:avLst/>
          </a:prstGeom>
        </p:spPr>
      </p:pic>
      <p:sp>
        <p:nvSpPr>
          <p:cNvPr id="6" name="Rectangle 5"/>
          <p:cNvSpPr/>
          <p:nvPr/>
        </p:nvSpPr>
        <p:spPr>
          <a:xfrm>
            <a:off x="3696786" y="269329"/>
            <a:ext cx="1282022" cy="369332"/>
          </a:xfrm>
          <a:prstGeom prst="rect">
            <a:avLst/>
          </a:prstGeom>
        </p:spPr>
        <p:txBody>
          <a:bodyPr wrap="none">
            <a:spAutoFit/>
          </a:bodyPr>
          <a:lstStyle/>
          <a:p>
            <a:r>
              <a:rPr lang="en-US" b="1" u="sng" dirty="0">
                <a:solidFill>
                  <a:srgbClr val="0000FF"/>
                </a:solidFill>
              </a:rPr>
              <a:t>IDIOPATHIC</a:t>
            </a:r>
          </a:p>
        </p:txBody>
      </p:sp>
    </p:spTree>
    <p:extLst>
      <p:ext uri="{BB962C8B-B14F-4D97-AF65-F5344CB8AC3E}">
        <p14:creationId xmlns:p14="http://schemas.microsoft.com/office/powerpoint/2010/main" val="14995719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56px-Happy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53" y="2005384"/>
            <a:ext cx="1500097" cy="2320462"/>
          </a:xfrm>
          <a:prstGeom prst="rect">
            <a:avLst/>
          </a:prstGeom>
        </p:spPr>
      </p:pic>
      <p:pic>
        <p:nvPicPr>
          <p:cNvPr id="17" name="Picture 16" descr="256px-Sneezy_OK_214145C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6" y="2102507"/>
            <a:ext cx="1645013" cy="2223339"/>
          </a:xfrm>
          <a:prstGeom prst="rect">
            <a:avLst/>
          </a:prstGeom>
        </p:spPr>
      </p:pic>
      <p:pic>
        <p:nvPicPr>
          <p:cNvPr id="18" name="Picture 17" descr="256px-599933-dopey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539" y="2173903"/>
            <a:ext cx="1723113" cy="2113505"/>
          </a:xfrm>
          <a:prstGeom prst="rect">
            <a:avLst/>
          </a:prstGeom>
        </p:spPr>
      </p:pic>
      <p:pic>
        <p:nvPicPr>
          <p:cNvPr id="12" name="Picture 11" descr="256px-Doc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010" y="2005384"/>
            <a:ext cx="1479517" cy="2190379"/>
          </a:xfrm>
          <a:prstGeom prst="rect">
            <a:avLst/>
          </a:prstGeom>
        </p:spPr>
      </p:pic>
      <p:pic>
        <p:nvPicPr>
          <p:cNvPr id="15" name="Picture 14" descr="256px-Grumpy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076" y="2102507"/>
            <a:ext cx="1295005" cy="2190379"/>
          </a:xfrm>
          <a:prstGeom prst="rect">
            <a:avLst/>
          </a:prstGeom>
        </p:spPr>
      </p:pic>
      <p:pic>
        <p:nvPicPr>
          <p:cNvPr id="16" name="Picture 15" descr="256px-Bashful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3706" y="1922579"/>
            <a:ext cx="1327623" cy="2364829"/>
          </a:xfrm>
          <a:prstGeom prst="rect">
            <a:avLst/>
          </a:prstGeom>
        </p:spPr>
      </p:pic>
      <p:pic>
        <p:nvPicPr>
          <p:cNvPr id="14" name="Picture 13" descr="256px-Sleepy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5520" y="3027922"/>
            <a:ext cx="2185978" cy="1297924"/>
          </a:xfrm>
          <a:prstGeom prst="rect">
            <a:avLst/>
          </a:prstGeom>
        </p:spPr>
      </p:pic>
      <p:sp>
        <p:nvSpPr>
          <p:cNvPr id="3" name="TextBox 2"/>
          <p:cNvSpPr txBox="1"/>
          <p:nvPr/>
        </p:nvSpPr>
        <p:spPr>
          <a:xfrm>
            <a:off x="348874" y="1636052"/>
            <a:ext cx="902811" cy="369332"/>
          </a:xfrm>
          <a:prstGeom prst="rect">
            <a:avLst/>
          </a:prstGeom>
          <a:noFill/>
        </p:spPr>
        <p:txBody>
          <a:bodyPr wrap="none" rtlCol="0">
            <a:spAutoFit/>
          </a:bodyPr>
          <a:lstStyle/>
          <a:p>
            <a:r>
              <a:rPr lang="en-US" b="1" dirty="0" smtClean="0">
                <a:solidFill>
                  <a:schemeClr val="accent6">
                    <a:lumMod val="50000"/>
                  </a:schemeClr>
                </a:solidFill>
              </a:rPr>
              <a:t>SNEEZY</a:t>
            </a:r>
            <a:endParaRPr lang="en-US" b="1" dirty="0">
              <a:solidFill>
                <a:schemeClr val="accent6">
                  <a:lumMod val="50000"/>
                </a:schemeClr>
              </a:solidFill>
            </a:endParaRPr>
          </a:p>
        </p:txBody>
      </p:sp>
      <p:sp>
        <p:nvSpPr>
          <p:cNvPr id="4" name="TextBox 3"/>
          <p:cNvSpPr txBox="1"/>
          <p:nvPr/>
        </p:nvSpPr>
        <p:spPr>
          <a:xfrm>
            <a:off x="1339679" y="1638590"/>
            <a:ext cx="1069524" cy="369332"/>
          </a:xfrm>
          <a:prstGeom prst="rect">
            <a:avLst/>
          </a:prstGeom>
          <a:noFill/>
        </p:spPr>
        <p:txBody>
          <a:bodyPr wrap="none" rtlCol="0">
            <a:spAutoFit/>
          </a:bodyPr>
          <a:lstStyle/>
          <a:p>
            <a:r>
              <a:rPr lang="en-US" b="1" dirty="0" smtClean="0">
                <a:solidFill>
                  <a:srgbClr val="FF0000"/>
                </a:solidFill>
              </a:rPr>
              <a:t>GRUMPY</a:t>
            </a:r>
            <a:endParaRPr lang="en-US" b="1" dirty="0">
              <a:solidFill>
                <a:srgbClr val="FF0000"/>
              </a:solidFill>
            </a:endParaRPr>
          </a:p>
        </p:txBody>
      </p:sp>
      <p:sp>
        <p:nvSpPr>
          <p:cNvPr id="5" name="TextBox 4"/>
          <p:cNvSpPr txBox="1"/>
          <p:nvPr/>
        </p:nvSpPr>
        <p:spPr>
          <a:xfrm>
            <a:off x="2651446" y="1636052"/>
            <a:ext cx="607859" cy="369332"/>
          </a:xfrm>
          <a:prstGeom prst="rect">
            <a:avLst/>
          </a:prstGeom>
          <a:noFill/>
        </p:spPr>
        <p:txBody>
          <a:bodyPr wrap="none" rtlCol="0">
            <a:spAutoFit/>
          </a:bodyPr>
          <a:lstStyle/>
          <a:p>
            <a:r>
              <a:rPr lang="en-US" b="1" dirty="0" smtClean="0"/>
              <a:t>DOC</a:t>
            </a:r>
            <a:endParaRPr lang="en-US" b="1" dirty="0"/>
          </a:p>
        </p:txBody>
      </p:sp>
      <p:sp>
        <p:nvSpPr>
          <p:cNvPr id="6" name="TextBox 5"/>
          <p:cNvSpPr txBox="1"/>
          <p:nvPr/>
        </p:nvSpPr>
        <p:spPr>
          <a:xfrm>
            <a:off x="3645197" y="1638590"/>
            <a:ext cx="1060657" cy="369332"/>
          </a:xfrm>
          <a:prstGeom prst="rect">
            <a:avLst/>
          </a:prstGeom>
          <a:noFill/>
        </p:spPr>
        <p:txBody>
          <a:bodyPr wrap="none" rtlCol="0">
            <a:spAutoFit/>
          </a:bodyPr>
          <a:lstStyle/>
          <a:p>
            <a:r>
              <a:rPr lang="en-US" b="1" dirty="0" smtClean="0">
                <a:solidFill>
                  <a:srgbClr val="FF6600"/>
                </a:solidFill>
              </a:rPr>
              <a:t>BASHFUL</a:t>
            </a:r>
            <a:endParaRPr lang="en-US" b="1" dirty="0">
              <a:solidFill>
                <a:srgbClr val="FF6600"/>
              </a:solidFill>
            </a:endParaRPr>
          </a:p>
        </p:txBody>
      </p:sp>
      <p:sp>
        <p:nvSpPr>
          <p:cNvPr id="7" name="TextBox 6"/>
          <p:cNvSpPr txBox="1"/>
          <p:nvPr/>
        </p:nvSpPr>
        <p:spPr>
          <a:xfrm>
            <a:off x="5023792" y="1636052"/>
            <a:ext cx="851515" cy="369332"/>
          </a:xfrm>
          <a:prstGeom prst="rect">
            <a:avLst/>
          </a:prstGeom>
          <a:noFill/>
        </p:spPr>
        <p:txBody>
          <a:bodyPr wrap="none" rtlCol="0">
            <a:spAutoFit/>
          </a:bodyPr>
          <a:lstStyle/>
          <a:p>
            <a:r>
              <a:rPr lang="en-US" b="1" dirty="0" smtClean="0">
                <a:solidFill>
                  <a:srgbClr val="660066"/>
                </a:solidFill>
              </a:rPr>
              <a:t>DOPEY</a:t>
            </a:r>
            <a:endParaRPr lang="en-US" b="1" dirty="0">
              <a:solidFill>
                <a:srgbClr val="660066"/>
              </a:solidFill>
            </a:endParaRPr>
          </a:p>
        </p:txBody>
      </p:sp>
      <p:sp>
        <p:nvSpPr>
          <p:cNvPr id="8" name="TextBox 7"/>
          <p:cNvSpPr txBox="1"/>
          <p:nvPr/>
        </p:nvSpPr>
        <p:spPr>
          <a:xfrm>
            <a:off x="6333247" y="1636052"/>
            <a:ext cx="864339" cy="369332"/>
          </a:xfrm>
          <a:prstGeom prst="rect">
            <a:avLst/>
          </a:prstGeom>
          <a:noFill/>
        </p:spPr>
        <p:txBody>
          <a:bodyPr wrap="none" rtlCol="0">
            <a:spAutoFit/>
          </a:bodyPr>
          <a:lstStyle/>
          <a:p>
            <a:r>
              <a:rPr lang="en-US" b="1" dirty="0" smtClean="0">
                <a:solidFill>
                  <a:srgbClr val="008000"/>
                </a:solidFill>
              </a:rPr>
              <a:t>SLEEPY</a:t>
            </a:r>
            <a:endParaRPr lang="en-US" b="1" dirty="0">
              <a:solidFill>
                <a:srgbClr val="008000"/>
              </a:solidFill>
            </a:endParaRPr>
          </a:p>
        </p:txBody>
      </p:sp>
      <p:sp>
        <p:nvSpPr>
          <p:cNvPr id="9" name="TextBox 8"/>
          <p:cNvSpPr txBox="1"/>
          <p:nvPr/>
        </p:nvSpPr>
        <p:spPr>
          <a:xfrm>
            <a:off x="7731498" y="1638590"/>
            <a:ext cx="838691" cy="369332"/>
          </a:xfrm>
          <a:prstGeom prst="rect">
            <a:avLst/>
          </a:prstGeom>
          <a:noFill/>
        </p:spPr>
        <p:txBody>
          <a:bodyPr wrap="none" rtlCol="0">
            <a:spAutoFit/>
          </a:bodyPr>
          <a:lstStyle/>
          <a:p>
            <a:r>
              <a:rPr lang="en-US" b="1" dirty="0" smtClean="0">
                <a:solidFill>
                  <a:srgbClr val="0000FF"/>
                </a:solidFill>
              </a:rPr>
              <a:t>HAPPY</a:t>
            </a:r>
            <a:endParaRPr lang="en-US" b="1" dirty="0">
              <a:solidFill>
                <a:srgbClr val="0000FF"/>
              </a:solidFill>
            </a:endParaRPr>
          </a:p>
        </p:txBody>
      </p:sp>
      <p:sp>
        <p:nvSpPr>
          <p:cNvPr id="10" name="TextBox 9"/>
          <p:cNvSpPr txBox="1"/>
          <p:nvPr/>
        </p:nvSpPr>
        <p:spPr>
          <a:xfrm>
            <a:off x="130071" y="4362009"/>
            <a:ext cx="1492716" cy="923330"/>
          </a:xfrm>
          <a:prstGeom prst="rect">
            <a:avLst/>
          </a:prstGeom>
          <a:noFill/>
        </p:spPr>
        <p:txBody>
          <a:bodyPr wrap="none" rtlCol="0">
            <a:spAutoFit/>
          </a:bodyPr>
          <a:lstStyle/>
          <a:p>
            <a:r>
              <a:rPr lang="en-US" b="1" u="sng" dirty="0" smtClean="0">
                <a:solidFill>
                  <a:srgbClr val="984807"/>
                </a:solidFill>
              </a:rPr>
              <a:t>RESPIRATORY</a:t>
            </a:r>
          </a:p>
          <a:p>
            <a:endParaRPr lang="en-US" b="1" dirty="0">
              <a:solidFill>
                <a:srgbClr val="984807"/>
              </a:solidFill>
            </a:endParaRPr>
          </a:p>
          <a:p>
            <a:endParaRPr lang="en-US" b="1" dirty="0">
              <a:solidFill>
                <a:srgbClr val="984807"/>
              </a:solidFill>
            </a:endParaRPr>
          </a:p>
        </p:txBody>
      </p:sp>
      <p:sp>
        <p:nvSpPr>
          <p:cNvPr id="19" name="TextBox 18"/>
          <p:cNvSpPr txBox="1"/>
          <p:nvPr/>
        </p:nvSpPr>
        <p:spPr>
          <a:xfrm>
            <a:off x="1677399" y="4362009"/>
            <a:ext cx="393294" cy="369332"/>
          </a:xfrm>
          <a:prstGeom prst="rect">
            <a:avLst/>
          </a:prstGeom>
          <a:noFill/>
        </p:spPr>
        <p:txBody>
          <a:bodyPr wrap="none" rtlCol="0">
            <a:spAutoFit/>
          </a:bodyPr>
          <a:lstStyle/>
          <a:p>
            <a:r>
              <a:rPr lang="en-US" b="1" u="sng" dirty="0" smtClean="0">
                <a:solidFill>
                  <a:srgbClr val="FF0000"/>
                </a:solidFill>
              </a:rPr>
              <a:t>GI</a:t>
            </a:r>
            <a:endParaRPr lang="en-US" b="1" u="sng" dirty="0">
              <a:solidFill>
                <a:srgbClr val="FF0000"/>
              </a:solidFill>
            </a:endParaRPr>
          </a:p>
        </p:txBody>
      </p:sp>
      <p:sp>
        <p:nvSpPr>
          <p:cNvPr id="20" name="TextBox 19"/>
          <p:cNvSpPr txBox="1"/>
          <p:nvPr/>
        </p:nvSpPr>
        <p:spPr>
          <a:xfrm>
            <a:off x="2735471" y="4379193"/>
            <a:ext cx="389850" cy="369332"/>
          </a:xfrm>
          <a:prstGeom prst="rect">
            <a:avLst/>
          </a:prstGeom>
          <a:noFill/>
        </p:spPr>
        <p:txBody>
          <a:bodyPr wrap="none" rtlCol="0">
            <a:spAutoFit/>
          </a:bodyPr>
          <a:lstStyle/>
          <a:p>
            <a:r>
              <a:rPr lang="en-US" b="1" u="sng" dirty="0" smtClean="0"/>
              <a:t>ID</a:t>
            </a:r>
            <a:endParaRPr lang="en-US" b="1" u="sng" dirty="0"/>
          </a:p>
        </p:txBody>
      </p:sp>
      <p:sp>
        <p:nvSpPr>
          <p:cNvPr id="21" name="TextBox 20"/>
          <p:cNvSpPr txBox="1"/>
          <p:nvPr/>
        </p:nvSpPr>
        <p:spPr>
          <a:xfrm>
            <a:off x="3727453" y="4367716"/>
            <a:ext cx="831290" cy="369332"/>
          </a:xfrm>
          <a:prstGeom prst="rect">
            <a:avLst/>
          </a:prstGeom>
          <a:noFill/>
        </p:spPr>
        <p:txBody>
          <a:bodyPr wrap="none" rtlCol="0">
            <a:spAutoFit/>
          </a:bodyPr>
          <a:lstStyle/>
          <a:p>
            <a:r>
              <a:rPr lang="en-US" b="1" u="sng" dirty="0" smtClean="0">
                <a:solidFill>
                  <a:srgbClr val="FF6600"/>
                </a:solidFill>
              </a:rPr>
              <a:t>CARDS</a:t>
            </a:r>
            <a:endParaRPr lang="en-US" b="1" u="sng" dirty="0">
              <a:solidFill>
                <a:srgbClr val="FF6600"/>
              </a:solidFill>
            </a:endParaRPr>
          </a:p>
        </p:txBody>
      </p:sp>
      <p:sp>
        <p:nvSpPr>
          <p:cNvPr id="22" name="TextBox 21"/>
          <p:cNvSpPr txBox="1"/>
          <p:nvPr/>
        </p:nvSpPr>
        <p:spPr>
          <a:xfrm>
            <a:off x="4991494" y="4379193"/>
            <a:ext cx="883813" cy="369332"/>
          </a:xfrm>
          <a:prstGeom prst="rect">
            <a:avLst/>
          </a:prstGeom>
          <a:noFill/>
        </p:spPr>
        <p:txBody>
          <a:bodyPr wrap="none" rtlCol="0">
            <a:spAutoFit/>
          </a:bodyPr>
          <a:lstStyle/>
          <a:p>
            <a:r>
              <a:rPr lang="en-US" b="1" u="sng" dirty="0" smtClean="0">
                <a:solidFill>
                  <a:srgbClr val="660066"/>
                </a:solidFill>
              </a:rPr>
              <a:t>NEURO</a:t>
            </a:r>
            <a:endParaRPr lang="en-US" b="1" u="sng" dirty="0">
              <a:solidFill>
                <a:srgbClr val="660066"/>
              </a:solidFill>
            </a:endParaRPr>
          </a:p>
        </p:txBody>
      </p:sp>
      <p:sp>
        <p:nvSpPr>
          <p:cNvPr id="23" name="TextBox 22"/>
          <p:cNvSpPr txBox="1"/>
          <p:nvPr/>
        </p:nvSpPr>
        <p:spPr>
          <a:xfrm>
            <a:off x="6151521" y="4367716"/>
            <a:ext cx="1301859" cy="369332"/>
          </a:xfrm>
          <a:prstGeom prst="rect">
            <a:avLst/>
          </a:prstGeom>
          <a:noFill/>
        </p:spPr>
        <p:txBody>
          <a:bodyPr wrap="none" rtlCol="0">
            <a:spAutoFit/>
          </a:bodyPr>
          <a:lstStyle/>
          <a:p>
            <a:r>
              <a:rPr lang="en-US" b="1" u="sng" dirty="0" smtClean="0">
                <a:solidFill>
                  <a:srgbClr val="008000"/>
                </a:solidFill>
              </a:rPr>
              <a:t>METABOLIC</a:t>
            </a:r>
            <a:endParaRPr lang="en-US" b="1" u="sng" dirty="0">
              <a:solidFill>
                <a:srgbClr val="008000"/>
              </a:solidFill>
            </a:endParaRPr>
          </a:p>
        </p:txBody>
      </p:sp>
      <p:sp>
        <p:nvSpPr>
          <p:cNvPr id="24" name="TextBox 23"/>
          <p:cNvSpPr txBox="1"/>
          <p:nvPr/>
        </p:nvSpPr>
        <p:spPr>
          <a:xfrm>
            <a:off x="7591223" y="4367716"/>
            <a:ext cx="1282022" cy="369332"/>
          </a:xfrm>
          <a:prstGeom prst="rect">
            <a:avLst/>
          </a:prstGeom>
          <a:noFill/>
        </p:spPr>
        <p:txBody>
          <a:bodyPr wrap="none" rtlCol="0">
            <a:spAutoFit/>
          </a:bodyPr>
          <a:lstStyle/>
          <a:p>
            <a:r>
              <a:rPr lang="en-US" b="1" u="sng" dirty="0" smtClean="0">
                <a:solidFill>
                  <a:srgbClr val="0000FF"/>
                </a:solidFill>
              </a:rPr>
              <a:t>IDIOPATHIC</a:t>
            </a:r>
            <a:endParaRPr lang="en-US" b="1" u="sng" dirty="0">
              <a:solidFill>
                <a:srgbClr val="0000FF"/>
              </a:solidFill>
            </a:endParaRPr>
          </a:p>
        </p:txBody>
      </p:sp>
      <p:sp>
        <p:nvSpPr>
          <p:cNvPr id="25" name="TextBox 24"/>
          <p:cNvSpPr txBox="1"/>
          <p:nvPr/>
        </p:nvSpPr>
        <p:spPr>
          <a:xfrm>
            <a:off x="1613770" y="512389"/>
            <a:ext cx="5948601" cy="1077218"/>
          </a:xfrm>
          <a:prstGeom prst="rect">
            <a:avLst/>
          </a:prstGeom>
          <a:noFill/>
        </p:spPr>
        <p:txBody>
          <a:bodyPr wrap="none" rtlCol="0">
            <a:spAutoFit/>
          </a:bodyPr>
          <a:lstStyle/>
          <a:p>
            <a:r>
              <a:rPr lang="en-US" sz="3200" i="1" dirty="0">
                <a:cs typeface="Arial"/>
              </a:rPr>
              <a:t>WHO IS THE FAIREST ONE OF ALL?</a:t>
            </a:r>
            <a:br>
              <a:rPr lang="en-US" sz="3200" i="1" dirty="0">
                <a:cs typeface="Arial"/>
              </a:rPr>
            </a:br>
            <a:endParaRPr lang="en-US" sz="3200" dirty="0"/>
          </a:p>
        </p:txBody>
      </p:sp>
      <p:sp>
        <p:nvSpPr>
          <p:cNvPr id="11" name="TextBox 10"/>
          <p:cNvSpPr txBox="1"/>
          <p:nvPr/>
        </p:nvSpPr>
        <p:spPr>
          <a:xfrm>
            <a:off x="130071" y="4795565"/>
            <a:ext cx="2018501" cy="1477328"/>
          </a:xfrm>
          <a:prstGeom prst="rect">
            <a:avLst/>
          </a:prstGeom>
          <a:noFill/>
        </p:spPr>
        <p:txBody>
          <a:bodyPr wrap="none" rtlCol="0">
            <a:spAutoFit/>
          </a:bodyPr>
          <a:lstStyle/>
          <a:p>
            <a:r>
              <a:rPr lang="en-US" b="1" dirty="0" smtClean="0">
                <a:solidFill>
                  <a:srgbClr val="984807"/>
                </a:solidFill>
              </a:rPr>
              <a:t>RSV</a:t>
            </a:r>
          </a:p>
          <a:p>
            <a:r>
              <a:rPr lang="en-US" b="1" dirty="0" smtClean="0">
                <a:solidFill>
                  <a:srgbClr val="984807"/>
                </a:solidFill>
              </a:rPr>
              <a:t>PERTUSSIS</a:t>
            </a:r>
          </a:p>
          <a:p>
            <a:r>
              <a:rPr lang="en-US" b="1" dirty="0" smtClean="0">
                <a:solidFill>
                  <a:srgbClr val="984807"/>
                </a:solidFill>
              </a:rPr>
              <a:t>ASPIRATION</a:t>
            </a:r>
          </a:p>
          <a:p>
            <a:r>
              <a:rPr lang="en-US" b="1" dirty="0" smtClean="0">
                <a:solidFill>
                  <a:srgbClr val="984807"/>
                </a:solidFill>
              </a:rPr>
              <a:t>FOREIGN BODY</a:t>
            </a:r>
          </a:p>
          <a:p>
            <a:r>
              <a:rPr lang="en-US" b="1" dirty="0" smtClean="0">
                <a:solidFill>
                  <a:srgbClr val="984807"/>
                </a:solidFill>
              </a:rPr>
              <a:t>AIRWAY ANOMOLY</a:t>
            </a:r>
            <a:endParaRPr lang="en-US" b="1" dirty="0">
              <a:solidFill>
                <a:srgbClr val="984807"/>
              </a:solidFill>
            </a:endParaRPr>
          </a:p>
        </p:txBody>
      </p:sp>
      <p:sp>
        <p:nvSpPr>
          <p:cNvPr id="26" name="TextBox 25"/>
          <p:cNvSpPr txBox="1"/>
          <p:nvPr/>
        </p:nvSpPr>
        <p:spPr>
          <a:xfrm>
            <a:off x="1619582" y="4775401"/>
            <a:ext cx="907708" cy="923330"/>
          </a:xfrm>
          <a:prstGeom prst="rect">
            <a:avLst/>
          </a:prstGeom>
          <a:noFill/>
        </p:spPr>
        <p:txBody>
          <a:bodyPr wrap="none" rtlCol="0">
            <a:spAutoFit/>
          </a:bodyPr>
          <a:lstStyle/>
          <a:p>
            <a:r>
              <a:rPr lang="en-US" b="1" dirty="0" smtClean="0">
                <a:solidFill>
                  <a:srgbClr val="FF0000"/>
                </a:solidFill>
              </a:rPr>
              <a:t>GER</a:t>
            </a:r>
          </a:p>
          <a:p>
            <a:r>
              <a:rPr lang="en-US" b="1" dirty="0" smtClean="0">
                <a:solidFill>
                  <a:srgbClr val="FF0000"/>
                </a:solidFill>
              </a:rPr>
              <a:t>MALRO</a:t>
            </a:r>
          </a:p>
          <a:p>
            <a:r>
              <a:rPr lang="en-US" b="1" dirty="0" smtClean="0">
                <a:solidFill>
                  <a:srgbClr val="FF0000"/>
                </a:solidFill>
              </a:rPr>
              <a:t>INTUSS</a:t>
            </a:r>
          </a:p>
        </p:txBody>
      </p:sp>
      <p:sp>
        <p:nvSpPr>
          <p:cNvPr id="27" name="TextBox 26"/>
          <p:cNvSpPr txBox="1"/>
          <p:nvPr/>
        </p:nvSpPr>
        <p:spPr>
          <a:xfrm>
            <a:off x="2444087" y="4823674"/>
            <a:ext cx="1358214" cy="923330"/>
          </a:xfrm>
          <a:prstGeom prst="rect">
            <a:avLst/>
          </a:prstGeom>
          <a:noFill/>
        </p:spPr>
        <p:txBody>
          <a:bodyPr wrap="none" rtlCol="0">
            <a:spAutoFit/>
          </a:bodyPr>
          <a:lstStyle/>
          <a:p>
            <a:r>
              <a:rPr lang="en-US" b="1" dirty="0" smtClean="0"/>
              <a:t>UTI</a:t>
            </a:r>
          </a:p>
          <a:p>
            <a:r>
              <a:rPr lang="en-US" b="1" dirty="0" smtClean="0"/>
              <a:t>SEPSIS</a:t>
            </a:r>
          </a:p>
          <a:p>
            <a:r>
              <a:rPr lang="en-US" b="1" dirty="0" smtClean="0"/>
              <a:t>MENINGITIS</a:t>
            </a:r>
            <a:endParaRPr lang="en-US" b="1" dirty="0"/>
          </a:p>
        </p:txBody>
      </p:sp>
      <p:sp>
        <p:nvSpPr>
          <p:cNvPr id="28" name="TextBox 27"/>
          <p:cNvSpPr txBox="1"/>
          <p:nvPr/>
        </p:nvSpPr>
        <p:spPr>
          <a:xfrm>
            <a:off x="3689527" y="4830389"/>
            <a:ext cx="1364476" cy="923330"/>
          </a:xfrm>
          <a:prstGeom prst="rect">
            <a:avLst/>
          </a:prstGeom>
          <a:noFill/>
        </p:spPr>
        <p:txBody>
          <a:bodyPr wrap="none" rtlCol="0">
            <a:spAutoFit/>
          </a:bodyPr>
          <a:lstStyle/>
          <a:p>
            <a:r>
              <a:rPr lang="en-US" b="1" dirty="0" smtClean="0">
                <a:solidFill>
                  <a:srgbClr val="FF6600"/>
                </a:solidFill>
              </a:rPr>
              <a:t>ANEMIA</a:t>
            </a:r>
          </a:p>
          <a:p>
            <a:r>
              <a:rPr lang="en-US" b="1" dirty="0" smtClean="0">
                <a:solidFill>
                  <a:srgbClr val="FF6600"/>
                </a:solidFill>
              </a:rPr>
              <a:t>CHD</a:t>
            </a:r>
          </a:p>
          <a:p>
            <a:r>
              <a:rPr lang="en-US" b="1" dirty="0" smtClean="0">
                <a:solidFill>
                  <a:srgbClr val="FF6600"/>
                </a:solidFill>
              </a:rPr>
              <a:t>ARRYTHMIA</a:t>
            </a:r>
            <a:endParaRPr lang="en-US" b="1" dirty="0">
              <a:solidFill>
                <a:srgbClr val="FF6600"/>
              </a:solidFill>
            </a:endParaRPr>
          </a:p>
        </p:txBody>
      </p:sp>
      <p:sp>
        <p:nvSpPr>
          <p:cNvPr id="29" name="TextBox 28"/>
          <p:cNvSpPr txBox="1"/>
          <p:nvPr/>
        </p:nvSpPr>
        <p:spPr>
          <a:xfrm>
            <a:off x="5054003" y="4852783"/>
            <a:ext cx="569387" cy="646331"/>
          </a:xfrm>
          <a:prstGeom prst="rect">
            <a:avLst/>
          </a:prstGeom>
          <a:noFill/>
        </p:spPr>
        <p:txBody>
          <a:bodyPr wrap="none" rtlCol="0">
            <a:spAutoFit/>
          </a:bodyPr>
          <a:lstStyle/>
          <a:p>
            <a:r>
              <a:rPr lang="en-US" b="1" dirty="0" smtClean="0">
                <a:solidFill>
                  <a:srgbClr val="660066"/>
                </a:solidFill>
              </a:rPr>
              <a:t>SZ</a:t>
            </a:r>
          </a:p>
          <a:p>
            <a:r>
              <a:rPr lang="en-US" b="1" dirty="0" smtClean="0">
                <a:solidFill>
                  <a:srgbClr val="660066"/>
                </a:solidFill>
              </a:rPr>
              <a:t>NAT</a:t>
            </a:r>
            <a:endParaRPr lang="en-US" b="1" dirty="0">
              <a:solidFill>
                <a:srgbClr val="660066"/>
              </a:solidFill>
            </a:endParaRPr>
          </a:p>
        </p:txBody>
      </p:sp>
      <p:sp>
        <p:nvSpPr>
          <p:cNvPr id="30" name="TextBox 29"/>
          <p:cNvSpPr txBox="1"/>
          <p:nvPr/>
        </p:nvSpPr>
        <p:spPr>
          <a:xfrm>
            <a:off x="6057242" y="4852783"/>
            <a:ext cx="1674256" cy="646331"/>
          </a:xfrm>
          <a:prstGeom prst="rect">
            <a:avLst/>
          </a:prstGeom>
          <a:noFill/>
        </p:spPr>
        <p:txBody>
          <a:bodyPr wrap="none" rtlCol="0">
            <a:spAutoFit/>
          </a:bodyPr>
          <a:lstStyle/>
          <a:p>
            <a:r>
              <a:rPr lang="en-US" b="1" dirty="0" smtClean="0">
                <a:solidFill>
                  <a:srgbClr val="008000"/>
                </a:solidFill>
              </a:rPr>
              <a:t>INBORN ERROR</a:t>
            </a:r>
          </a:p>
          <a:p>
            <a:r>
              <a:rPr lang="en-US" b="1" dirty="0" smtClean="0">
                <a:solidFill>
                  <a:srgbClr val="008000"/>
                </a:solidFill>
              </a:rPr>
              <a:t>TOX</a:t>
            </a:r>
            <a:endParaRPr lang="en-US" b="1" dirty="0">
              <a:solidFill>
                <a:srgbClr val="008000"/>
              </a:solidFill>
            </a:endParaRPr>
          </a:p>
        </p:txBody>
      </p:sp>
    </p:spTree>
    <p:extLst>
      <p:ext uri="{BB962C8B-B14F-4D97-AF65-F5344CB8AC3E}">
        <p14:creationId xmlns:p14="http://schemas.microsoft.com/office/powerpoint/2010/main" val="16808855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Dopey-and-Snow-White-Dancing-snow-white-and-the-seven-dwarfs-6512647-420-3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1236134"/>
            <a:ext cx="6593416" cy="5274733"/>
          </a:xfrm>
          <a:prstGeom prst="rect">
            <a:avLst/>
          </a:prstGeom>
        </p:spPr>
      </p:pic>
    </p:spTree>
    <p:extLst>
      <p:ext uri="{BB962C8B-B14F-4D97-AF65-F5344CB8AC3E}">
        <p14:creationId xmlns:p14="http://schemas.microsoft.com/office/powerpoint/2010/main" val="268348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There was a mother who brought her 3 week old child to the ED because he “stopped breathing”…</a:t>
            </a:r>
          </a:p>
          <a:p>
            <a:pPr marL="0" indent="0">
              <a:buNone/>
            </a:pPr>
            <a:endParaRPr lang="en-US" dirty="0"/>
          </a:p>
          <a:p>
            <a:pPr marL="0" indent="0">
              <a:buNone/>
            </a:pPr>
            <a:r>
              <a:rPr lang="en-US" dirty="0" smtClean="0"/>
              <a:t>After ensuring the baby is currently breathing, what is your first question?</a:t>
            </a:r>
            <a:endParaRPr lang="en-US" dirty="0"/>
          </a:p>
        </p:txBody>
      </p:sp>
      <p:pic>
        <p:nvPicPr>
          <p:cNvPr id="5" name="Picture 4"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770" y="76200"/>
            <a:ext cx="5334000" cy="1524000"/>
          </a:xfrm>
          <a:prstGeom prst="rect">
            <a:avLst/>
          </a:prstGeom>
        </p:spPr>
      </p:pic>
    </p:spTree>
    <p:extLst>
      <p:ext uri="{BB962C8B-B14F-4D97-AF65-F5344CB8AC3E}">
        <p14:creationId xmlns:p14="http://schemas.microsoft.com/office/powerpoint/2010/main" val="30437747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477"/>
            <a:ext cx="8229600" cy="1143000"/>
          </a:xfrm>
        </p:spPr>
        <p:txBody>
          <a:bodyPr/>
          <a:lstStyle/>
          <a:p>
            <a:r>
              <a:rPr lang="en-US" dirty="0" smtClean="0"/>
              <a:t>WORKUP</a:t>
            </a:r>
            <a:endParaRPr lang="en-US" dirty="0"/>
          </a:p>
        </p:txBody>
      </p:sp>
      <p:sp>
        <p:nvSpPr>
          <p:cNvPr id="3" name="Content Placeholder 2"/>
          <p:cNvSpPr>
            <a:spLocks noGrp="1"/>
          </p:cNvSpPr>
          <p:nvPr>
            <p:ph idx="1"/>
          </p:nvPr>
        </p:nvSpPr>
        <p:spPr>
          <a:xfrm>
            <a:off x="457200" y="1278477"/>
            <a:ext cx="8229600" cy="5157693"/>
          </a:xfrm>
        </p:spPr>
        <p:txBody>
          <a:bodyPr>
            <a:normAutofit fontScale="77500" lnSpcReduction="20000"/>
          </a:bodyPr>
          <a:lstStyle/>
          <a:p>
            <a:pPr marL="0" indent="0">
              <a:buNone/>
            </a:pPr>
            <a:r>
              <a:rPr lang="en-US" dirty="0" smtClean="0"/>
              <a:t>CBC3, BMP, UA - WNL</a:t>
            </a:r>
          </a:p>
          <a:p>
            <a:pPr marL="0" indent="0">
              <a:buNone/>
            </a:pPr>
            <a:r>
              <a:rPr lang="en-US" dirty="0" err="1" smtClean="0"/>
              <a:t>Ucx</a:t>
            </a:r>
            <a:r>
              <a:rPr lang="en-US" dirty="0"/>
              <a:t> </a:t>
            </a:r>
            <a:r>
              <a:rPr lang="en-US" dirty="0" smtClean="0"/>
              <a:t>and Pertussis PCR - pending</a:t>
            </a:r>
          </a:p>
          <a:p>
            <a:pPr marL="0" indent="0">
              <a:buNone/>
            </a:pPr>
            <a:r>
              <a:rPr lang="en-US" dirty="0" smtClean="0"/>
              <a:t>RSV - </a:t>
            </a:r>
            <a:r>
              <a:rPr lang="en-US" dirty="0" err="1" smtClean="0"/>
              <a:t>neg</a:t>
            </a:r>
            <a:endParaRPr lang="en-US" dirty="0" smtClean="0"/>
          </a:p>
          <a:p>
            <a:pPr marL="0" indent="0">
              <a:buNone/>
            </a:pPr>
            <a:r>
              <a:rPr lang="en-US" dirty="0" smtClean="0"/>
              <a:t>EKG - sinus</a:t>
            </a:r>
          </a:p>
          <a:p>
            <a:pPr marL="0" indent="0">
              <a:buNone/>
            </a:pPr>
            <a:endParaRPr lang="en-US" dirty="0"/>
          </a:p>
          <a:p>
            <a:pPr marL="0" indent="0">
              <a:buNone/>
            </a:pPr>
            <a:r>
              <a:rPr lang="en-US" dirty="0" smtClean="0"/>
              <a:t>When to get other tests:</a:t>
            </a:r>
          </a:p>
          <a:p>
            <a:pPr marL="0" indent="0">
              <a:buNone/>
            </a:pPr>
            <a:r>
              <a:rPr lang="en-US" dirty="0" smtClean="0"/>
              <a:t>CXR – respiratory symptoms</a:t>
            </a:r>
          </a:p>
          <a:p>
            <a:pPr marL="0" indent="0">
              <a:buNone/>
            </a:pPr>
            <a:r>
              <a:rPr lang="en-US" dirty="0" smtClean="0"/>
              <a:t>EEG – if </a:t>
            </a:r>
            <a:r>
              <a:rPr lang="en-US" dirty="0" err="1" smtClean="0"/>
              <a:t>sz</a:t>
            </a:r>
            <a:r>
              <a:rPr lang="en-US" dirty="0" smtClean="0"/>
              <a:t> suspected</a:t>
            </a:r>
          </a:p>
          <a:p>
            <a:pPr marL="0" indent="0">
              <a:buNone/>
            </a:pPr>
            <a:r>
              <a:rPr lang="en-US" dirty="0" smtClean="0"/>
              <a:t>CT, skeletal survey, </a:t>
            </a:r>
            <a:r>
              <a:rPr lang="en-US" dirty="0" err="1" smtClean="0"/>
              <a:t>fundoscopic</a:t>
            </a:r>
            <a:r>
              <a:rPr lang="en-US" dirty="0" smtClean="0"/>
              <a:t> exam – if abuse suspected</a:t>
            </a:r>
          </a:p>
          <a:p>
            <a:pPr marL="0" indent="0">
              <a:buNone/>
            </a:pPr>
            <a:r>
              <a:rPr lang="en-US" dirty="0" smtClean="0"/>
              <a:t>pH probe – frequent reflux</a:t>
            </a:r>
          </a:p>
          <a:p>
            <a:pPr marL="0" indent="0">
              <a:buNone/>
            </a:pPr>
            <a:r>
              <a:rPr lang="en-US" dirty="0" smtClean="0"/>
              <a:t>ECHO/</a:t>
            </a:r>
            <a:r>
              <a:rPr lang="en-US" dirty="0" err="1" smtClean="0"/>
              <a:t>Holter</a:t>
            </a:r>
            <a:r>
              <a:rPr lang="en-US" dirty="0" smtClean="0"/>
              <a:t> – murmur/arrhythmia heard</a:t>
            </a:r>
          </a:p>
          <a:p>
            <a:pPr marL="0" indent="0">
              <a:buNone/>
            </a:pPr>
            <a:r>
              <a:rPr lang="en-US" dirty="0" smtClean="0"/>
              <a:t>LP, cultures, CRP – fever, possible sepsis</a:t>
            </a:r>
          </a:p>
          <a:p>
            <a:pPr marL="0" indent="0">
              <a:buNone/>
            </a:pPr>
            <a:r>
              <a:rPr lang="en-US" dirty="0" err="1" smtClean="0"/>
              <a:t>Utox</a:t>
            </a:r>
            <a:r>
              <a:rPr lang="en-US" dirty="0" smtClean="0"/>
              <a:t> – suspected ingestion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09379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Admit for Observation?</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alternative_movie_poster_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1490417"/>
            <a:ext cx="5513138" cy="4854286"/>
          </a:xfrm>
          <a:prstGeom prst="rect">
            <a:avLst/>
          </a:prstGeom>
        </p:spPr>
      </p:pic>
    </p:spTree>
    <p:extLst>
      <p:ext uri="{BB962C8B-B14F-4D97-AF65-F5344CB8AC3E}">
        <p14:creationId xmlns:p14="http://schemas.microsoft.com/office/powerpoint/2010/main" val="2777754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COURSE</a:t>
            </a:r>
            <a:endParaRPr lang="en-US" dirty="0"/>
          </a:p>
        </p:txBody>
      </p:sp>
      <p:sp>
        <p:nvSpPr>
          <p:cNvPr id="3" name="Content Placeholder 2"/>
          <p:cNvSpPr>
            <a:spLocks noGrp="1"/>
          </p:cNvSpPr>
          <p:nvPr>
            <p:ph idx="1"/>
          </p:nvPr>
        </p:nvSpPr>
        <p:spPr/>
        <p:txBody>
          <a:bodyPr/>
          <a:lstStyle/>
          <a:p>
            <a:pPr marL="0" indent="0">
              <a:buNone/>
            </a:pPr>
            <a:r>
              <a:rPr lang="en-US" dirty="0" smtClean="0"/>
              <a:t>Overnight </a:t>
            </a:r>
            <a:r>
              <a:rPr lang="en-US" dirty="0" err="1" smtClean="0"/>
              <a:t>pt</a:t>
            </a:r>
            <a:r>
              <a:rPr lang="en-US" dirty="0" smtClean="0"/>
              <a:t> develops tachypnea, coarse breath sounds and has an episode of apnea for 30 seconds with desaturation to 70s.  Resolved with PPV and 2L O2.</a:t>
            </a:r>
          </a:p>
          <a:p>
            <a:pPr marL="0" indent="0">
              <a:buNone/>
            </a:pPr>
            <a:endParaRPr lang="en-US" dirty="0"/>
          </a:p>
          <a:p>
            <a:pPr marL="0" indent="0">
              <a:buNone/>
            </a:pPr>
            <a:r>
              <a:rPr lang="en-US" dirty="0" smtClean="0"/>
              <a:t>Additional Questions? Now what?</a:t>
            </a:r>
            <a:endParaRPr lang="en-US" dirty="0"/>
          </a:p>
        </p:txBody>
      </p:sp>
    </p:spTree>
    <p:extLst>
      <p:ext uri="{BB962C8B-B14F-4D97-AF65-F5344CB8AC3E}">
        <p14:creationId xmlns:p14="http://schemas.microsoft.com/office/powerpoint/2010/main" val="15212862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53"/>
            <a:ext cx="6866053" cy="6866053"/>
          </a:xfrm>
          <a:prstGeom prst="rect">
            <a:avLst/>
          </a:prstGeom>
        </p:spPr>
      </p:pic>
      <p:pic>
        <p:nvPicPr>
          <p:cNvPr id="10" name="Picture 9"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12" name="Content Placeholder 11"/>
          <p:cNvSpPr>
            <a:spLocks noGrp="1"/>
          </p:cNvSpPr>
          <p:nvPr>
            <p:ph idx="1"/>
          </p:nvPr>
        </p:nvSpPr>
        <p:spPr/>
        <p:txBody>
          <a:bodyPr/>
          <a:lstStyle/>
          <a:p>
            <a:endParaRPr lang="en-US"/>
          </a:p>
        </p:txBody>
      </p:sp>
      <p:pic>
        <p:nvPicPr>
          <p:cNvPr id="14" name="Picture 13" descr="viral-cx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82" y="-8053"/>
            <a:ext cx="6542968" cy="6858000"/>
          </a:xfrm>
          <a:prstGeom prst="rect">
            <a:avLst/>
          </a:prstGeom>
        </p:spPr>
      </p:pic>
    </p:spTree>
    <p:extLst>
      <p:ext uri="{BB962C8B-B14F-4D97-AF65-F5344CB8AC3E}">
        <p14:creationId xmlns:p14="http://schemas.microsoft.com/office/powerpoint/2010/main" val="37449093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RESOLUTION</a:t>
            </a:r>
            <a:endParaRPr lang="en-US" dirty="0"/>
          </a:p>
        </p:txBody>
      </p:sp>
      <p:sp>
        <p:nvSpPr>
          <p:cNvPr id="3" name="Content Placeholder 2"/>
          <p:cNvSpPr>
            <a:spLocks noGrp="1"/>
          </p:cNvSpPr>
          <p:nvPr>
            <p:ph idx="1"/>
          </p:nvPr>
        </p:nvSpPr>
        <p:spPr>
          <a:xfrm>
            <a:off x="457199" y="1600200"/>
            <a:ext cx="8229601" cy="4525963"/>
          </a:xfrm>
        </p:spPr>
        <p:txBody>
          <a:bodyPr>
            <a:normAutofit/>
          </a:bodyPr>
          <a:lstStyle/>
          <a:p>
            <a:pPr marL="0" indent="0">
              <a:buNone/>
            </a:pPr>
            <a:r>
              <a:rPr lang="en-US" dirty="0" err="1" smtClean="0"/>
              <a:t>Pt</a:t>
            </a:r>
            <a:r>
              <a:rPr lang="en-US" dirty="0" smtClean="0"/>
              <a:t> transferred to NICU, started on broad spectrum </a:t>
            </a:r>
            <a:r>
              <a:rPr lang="en-US" dirty="0" err="1" smtClean="0"/>
              <a:t>Abx</a:t>
            </a:r>
            <a:r>
              <a:rPr lang="en-US" dirty="0" smtClean="0"/>
              <a:t>, had several more apneic episodes and was intubated the following day. </a:t>
            </a:r>
          </a:p>
          <a:p>
            <a:pPr marL="0" indent="0">
              <a:buNone/>
            </a:pPr>
            <a:endParaRPr lang="en-US" dirty="0"/>
          </a:p>
          <a:p>
            <a:pPr marL="0" indent="0">
              <a:buNone/>
            </a:pPr>
            <a:r>
              <a:rPr lang="en-US" dirty="0" smtClean="0"/>
              <a:t>Repeat CXR obtained prior to intubation.</a:t>
            </a:r>
          </a:p>
          <a:p>
            <a:pPr marL="0" indent="0">
              <a:buNone/>
            </a:pPr>
            <a:endParaRPr lang="en-US" dirty="0"/>
          </a:p>
        </p:txBody>
      </p:sp>
    </p:spTree>
    <p:extLst>
      <p:ext uri="{BB962C8B-B14F-4D97-AF65-F5344CB8AC3E}">
        <p14:creationId xmlns:p14="http://schemas.microsoft.com/office/powerpoint/2010/main" val="16257350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53"/>
            <a:ext cx="6866053" cy="6866053"/>
          </a:xfrm>
          <a:prstGeom prst="rect">
            <a:avLst/>
          </a:prstGeom>
        </p:spPr>
      </p:pic>
      <p:pic>
        <p:nvPicPr>
          <p:cNvPr id="10" name="Picture 9"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12" name="Content Placeholder 11"/>
          <p:cNvSpPr>
            <a:spLocks noGrp="1"/>
          </p:cNvSpPr>
          <p:nvPr>
            <p:ph idx="1"/>
          </p:nvPr>
        </p:nvSpPr>
        <p:spPr/>
        <p:txBody>
          <a:bodyPr/>
          <a:lstStyle/>
          <a:p>
            <a:endParaRPr lang="en-US"/>
          </a:p>
        </p:txBody>
      </p:sp>
      <p:pic>
        <p:nvPicPr>
          <p:cNvPr id="13" name="Picture 12" descr="Pertussis CXR UVA T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67" y="-1"/>
            <a:ext cx="7823251" cy="6845345"/>
          </a:xfrm>
          <a:prstGeom prst="rect">
            <a:avLst/>
          </a:prstGeom>
        </p:spPr>
      </p:pic>
    </p:spTree>
    <p:extLst>
      <p:ext uri="{BB962C8B-B14F-4D97-AF65-F5344CB8AC3E}">
        <p14:creationId xmlns:p14="http://schemas.microsoft.com/office/powerpoint/2010/main" val="39094930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RESOLUTION</a:t>
            </a:r>
            <a:endParaRPr lang="en-US" dirty="0"/>
          </a:p>
        </p:txBody>
      </p:sp>
      <p:sp>
        <p:nvSpPr>
          <p:cNvPr id="3" name="Content Placeholder 2"/>
          <p:cNvSpPr>
            <a:spLocks noGrp="1"/>
          </p:cNvSpPr>
          <p:nvPr>
            <p:ph idx="1"/>
          </p:nvPr>
        </p:nvSpPr>
        <p:spPr>
          <a:xfrm>
            <a:off x="457200" y="1600200"/>
            <a:ext cx="4753542" cy="4525963"/>
          </a:xfrm>
        </p:spPr>
        <p:txBody>
          <a:bodyPr>
            <a:normAutofit fontScale="92500" lnSpcReduction="20000"/>
          </a:bodyPr>
          <a:lstStyle/>
          <a:p>
            <a:pPr marL="0" indent="0">
              <a:buNone/>
            </a:pPr>
            <a:endParaRPr lang="en-US" dirty="0"/>
          </a:p>
          <a:p>
            <a:pPr marL="0" indent="0">
              <a:buNone/>
            </a:pPr>
            <a:r>
              <a:rPr lang="en-US" dirty="0" smtClean="0"/>
              <a:t>Pertussis PCR positive</a:t>
            </a:r>
          </a:p>
          <a:p>
            <a:pPr marL="0" indent="0">
              <a:buNone/>
            </a:pPr>
            <a:endParaRPr lang="en-US" dirty="0"/>
          </a:p>
          <a:p>
            <a:pPr marL="0" indent="0">
              <a:buNone/>
            </a:pPr>
            <a:r>
              <a:rPr lang="en-US" dirty="0" err="1" smtClean="0"/>
              <a:t>Extubated</a:t>
            </a:r>
            <a:r>
              <a:rPr lang="en-US" dirty="0" smtClean="0"/>
              <a:t> 3 days later and symptoms resolved</a:t>
            </a:r>
          </a:p>
          <a:p>
            <a:pPr marL="0" indent="0">
              <a:buNone/>
            </a:pPr>
            <a:endParaRPr lang="en-US" dirty="0"/>
          </a:p>
          <a:p>
            <a:pPr marL="0" indent="0">
              <a:buNone/>
            </a:pPr>
            <a:r>
              <a:rPr lang="en-US" dirty="0" smtClean="0"/>
              <a:t>New protocol, NICU admission considered for all infants &lt;30 days old presenting with apnea </a:t>
            </a:r>
            <a:endParaRPr lang="en-US" dirty="0"/>
          </a:p>
        </p:txBody>
      </p:sp>
      <p:pic>
        <p:nvPicPr>
          <p:cNvPr id="4" name="Picture 3" descr="54636889-ce3f-44dd-ad09-3d639be19a8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42" y="1268169"/>
            <a:ext cx="3476058" cy="5117530"/>
          </a:xfrm>
          <a:prstGeom prst="rect">
            <a:avLst/>
          </a:prstGeom>
        </p:spPr>
      </p:pic>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265" y="1109135"/>
            <a:ext cx="2980268" cy="2980268"/>
          </a:xfrm>
          <a:prstGeom prst="rect">
            <a:avLst/>
          </a:prstGeom>
        </p:spPr>
      </p:pic>
    </p:spTree>
    <p:extLst>
      <p:ext uri="{BB962C8B-B14F-4D97-AF65-F5344CB8AC3E}">
        <p14:creationId xmlns:p14="http://schemas.microsoft.com/office/powerpoint/2010/main" val="27542280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RESOLUTION</a:t>
            </a:r>
            <a:endParaRPr lang="en-US" dirty="0"/>
          </a:p>
        </p:txBody>
      </p:sp>
      <p:sp>
        <p:nvSpPr>
          <p:cNvPr id="3" name="Content Placeholder 2"/>
          <p:cNvSpPr>
            <a:spLocks noGrp="1"/>
          </p:cNvSpPr>
          <p:nvPr>
            <p:ph idx="1"/>
          </p:nvPr>
        </p:nvSpPr>
        <p:spPr>
          <a:xfrm>
            <a:off x="457200" y="1600200"/>
            <a:ext cx="4753542" cy="4525963"/>
          </a:xfrm>
        </p:spPr>
        <p:txBody>
          <a:bodyPr>
            <a:normAutofit fontScale="92500" lnSpcReduction="20000"/>
          </a:bodyPr>
          <a:lstStyle/>
          <a:p>
            <a:pPr marL="0" indent="0">
              <a:buNone/>
            </a:pPr>
            <a:endParaRPr lang="en-US" dirty="0"/>
          </a:p>
          <a:p>
            <a:pPr marL="0" indent="0">
              <a:buNone/>
            </a:pPr>
            <a:r>
              <a:rPr lang="en-US" dirty="0" smtClean="0"/>
              <a:t>Pertussis PCR positive</a:t>
            </a:r>
          </a:p>
          <a:p>
            <a:pPr marL="0" indent="0">
              <a:buNone/>
            </a:pPr>
            <a:endParaRPr lang="en-US" dirty="0"/>
          </a:p>
          <a:p>
            <a:pPr marL="0" indent="0">
              <a:buNone/>
            </a:pPr>
            <a:r>
              <a:rPr lang="en-US" dirty="0" err="1" smtClean="0"/>
              <a:t>Extubated</a:t>
            </a:r>
            <a:r>
              <a:rPr lang="en-US" dirty="0" smtClean="0"/>
              <a:t> 3 days later and symptoms resolved</a:t>
            </a:r>
          </a:p>
          <a:p>
            <a:pPr marL="0" indent="0">
              <a:buNone/>
            </a:pPr>
            <a:endParaRPr lang="en-US" dirty="0"/>
          </a:p>
          <a:p>
            <a:pPr marL="0" indent="0">
              <a:buNone/>
            </a:pPr>
            <a:r>
              <a:rPr lang="en-US" dirty="0" smtClean="0"/>
              <a:t>New protocol, NICU admission considered for all infants &lt;30 days old presenting with apnea </a:t>
            </a:r>
            <a:endParaRPr lang="en-US" dirty="0"/>
          </a:p>
        </p:txBody>
      </p:sp>
      <p:pic>
        <p:nvPicPr>
          <p:cNvPr id="4" name="Picture 3" descr="54636889-ce3f-44dd-ad09-3d639be19a8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42" y="1268169"/>
            <a:ext cx="3476058" cy="5117530"/>
          </a:xfrm>
          <a:prstGeom prst="rect">
            <a:avLst/>
          </a:prstGeom>
        </p:spPr>
      </p:pic>
    </p:spTree>
    <p:extLst>
      <p:ext uri="{BB962C8B-B14F-4D97-AF65-F5344CB8AC3E}">
        <p14:creationId xmlns:p14="http://schemas.microsoft.com/office/powerpoint/2010/main" val="8261744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11" y="0"/>
            <a:ext cx="6562209" cy="1143000"/>
          </a:xfrm>
        </p:spPr>
        <p:txBody>
          <a:bodyPr>
            <a:normAutofit/>
          </a:bodyPr>
          <a:lstStyle/>
          <a:p>
            <a:r>
              <a:rPr lang="en-US" sz="4000" dirty="0" smtClean="0"/>
              <a:t>INFANTILE PERTUSSIS GEMS</a:t>
            </a:r>
            <a:endParaRPr lang="en-US" sz="4000" dirty="0"/>
          </a:p>
        </p:txBody>
      </p:sp>
      <p:sp>
        <p:nvSpPr>
          <p:cNvPr id="3" name="Content Placeholder 2"/>
          <p:cNvSpPr>
            <a:spLocks noGrp="1"/>
          </p:cNvSpPr>
          <p:nvPr>
            <p:ph idx="1"/>
          </p:nvPr>
        </p:nvSpPr>
        <p:spPr>
          <a:xfrm>
            <a:off x="457200" y="1051703"/>
            <a:ext cx="8229600" cy="1831586"/>
          </a:xfrm>
        </p:spPr>
        <p:txBody>
          <a:bodyPr>
            <a:normAutofit fontScale="77500" lnSpcReduction="20000"/>
          </a:bodyPr>
          <a:lstStyle/>
          <a:p>
            <a:pPr marL="0" indent="0">
              <a:buNone/>
            </a:pPr>
            <a:r>
              <a:rPr lang="en-US" sz="2800" dirty="0" smtClean="0"/>
              <a:t>- Paroxysmal cough and whoop </a:t>
            </a:r>
            <a:r>
              <a:rPr lang="en-US" sz="2800" dirty="0" smtClean="0">
                <a:solidFill>
                  <a:srgbClr val="FF0000"/>
                </a:solidFill>
              </a:rPr>
              <a:t>uncommon</a:t>
            </a:r>
          </a:p>
          <a:p>
            <a:pPr marL="0" indent="0">
              <a:buNone/>
            </a:pPr>
            <a:r>
              <a:rPr lang="en-US" sz="2800" dirty="0" smtClean="0"/>
              <a:t>- Can present with </a:t>
            </a:r>
            <a:r>
              <a:rPr lang="en-US" sz="2800" dirty="0" smtClean="0">
                <a:solidFill>
                  <a:srgbClr val="FF0000"/>
                </a:solidFill>
              </a:rPr>
              <a:t>apnea, pneumonia or seizure</a:t>
            </a:r>
          </a:p>
          <a:p>
            <a:pPr marL="0" indent="0">
              <a:buNone/>
            </a:pPr>
            <a:r>
              <a:rPr lang="en-US" sz="2800" dirty="0" smtClean="0"/>
              <a:t>- “</a:t>
            </a:r>
            <a:r>
              <a:rPr lang="en-US" sz="2800" dirty="0">
                <a:solidFill>
                  <a:srgbClr val="FF0000"/>
                </a:solidFill>
              </a:rPr>
              <a:t>Shaggy heart</a:t>
            </a:r>
            <a:r>
              <a:rPr lang="en-US" sz="2800" dirty="0"/>
              <a:t>” sign on </a:t>
            </a:r>
            <a:r>
              <a:rPr lang="en-US" sz="2800" dirty="0" smtClean="0"/>
              <a:t>CXR</a:t>
            </a:r>
          </a:p>
          <a:p>
            <a:pPr marL="0" indent="0">
              <a:buNone/>
            </a:pPr>
            <a:r>
              <a:rPr lang="en-US" sz="2800" dirty="0" smtClean="0"/>
              <a:t>- Complication</a:t>
            </a:r>
            <a:r>
              <a:rPr lang="en-US" sz="2800" dirty="0"/>
              <a:t>: Leukocytosis -&gt; </a:t>
            </a:r>
            <a:r>
              <a:rPr lang="en-US" sz="2800" dirty="0">
                <a:solidFill>
                  <a:srgbClr val="FF0000"/>
                </a:solidFill>
              </a:rPr>
              <a:t>pulmonary HTN  </a:t>
            </a:r>
            <a:r>
              <a:rPr lang="en-US" sz="2800" dirty="0"/>
              <a:t>-&gt; R heart failure  </a:t>
            </a:r>
          </a:p>
          <a:p>
            <a:pPr marL="0" indent="0">
              <a:buNone/>
            </a:pPr>
            <a:r>
              <a:rPr lang="en-US" sz="2800" dirty="0" smtClean="0"/>
              <a:t>	 </a:t>
            </a:r>
            <a:r>
              <a:rPr lang="en-US" sz="2800" dirty="0"/>
              <a:t>treated with double exchange transfusion / ECMO (70% fatal)</a:t>
            </a:r>
          </a:p>
          <a:p>
            <a:endParaRPr lang="en-US" sz="2800" dirty="0"/>
          </a:p>
          <a:p>
            <a:pPr marL="0" indent="0">
              <a:buNone/>
            </a:pPr>
            <a:endParaRPr lang="en-US" sz="2800" dirty="0" smtClean="0"/>
          </a:p>
          <a:p>
            <a:endParaRPr lang="en-US" dirty="0" smtClean="0"/>
          </a:p>
        </p:txBody>
      </p:sp>
      <p:pic>
        <p:nvPicPr>
          <p:cNvPr id="4" name="Picture 3" descr="PH Hearts.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11" y="2834435"/>
            <a:ext cx="8650441" cy="4241722"/>
          </a:xfrm>
          <a:prstGeom prst="rect">
            <a:avLst/>
          </a:prstGeom>
        </p:spPr>
      </p:pic>
      <p:pic>
        <p:nvPicPr>
          <p:cNvPr id="6" name="Picture 5"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24" y="0"/>
            <a:ext cx="2682875" cy="1923571"/>
          </a:xfrm>
          <a:prstGeom prst="rect">
            <a:avLst/>
          </a:prstGeom>
        </p:spPr>
      </p:pic>
    </p:spTree>
    <p:extLst>
      <p:ext uri="{BB962C8B-B14F-4D97-AF65-F5344CB8AC3E}">
        <p14:creationId xmlns:p14="http://schemas.microsoft.com/office/powerpoint/2010/main" val="3978849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44" y="274638"/>
            <a:ext cx="3084539" cy="1143000"/>
          </a:xfrm>
        </p:spPr>
        <p:txBody>
          <a:bodyPr/>
          <a:lstStyle/>
          <a:p>
            <a:r>
              <a:rPr lang="en-US" dirty="0" smtClean="0"/>
              <a:t>BRUE GEMS</a:t>
            </a:r>
            <a:endParaRPr lang="en-US" dirty="0"/>
          </a:p>
        </p:txBody>
      </p:sp>
      <p:sp>
        <p:nvSpPr>
          <p:cNvPr id="3" name="Content Placeholder 2"/>
          <p:cNvSpPr>
            <a:spLocks noGrp="1"/>
          </p:cNvSpPr>
          <p:nvPr>
            <p:ph idx="1"/>
          </p:nvPr>
        </p:nvSpPr>
        <p:spPr>
          <a:xfrm>
            <a:off x="457200" y="1600200"/>
            <a:ext cx="8229600" cy="4961105"/>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solidFill>
                <a:srgbClr val="FF0000"/>
              </a:solidFill>
            </a:endParaRPr>
          </a:p>
          <a:p>
            <a:pPr marL="0" indent="0">
              <a:buNone/>
            </a:pPr>
            <a:r>
              <a:rPr lang="en-US" dirty="0" smtClean="0">
                <a:solidFill>
                  <a:srgbClr val="FF0000"/>
                </a:solidFill>
              </a:rPr>
              <a:t>Risk factors </a:t>
            </a:r>
            <a:r>
              <a:rPr lang="en-US" dirty="0" smtClean="0"/>
              <a:t>for underlying pathology– </a:t>
            </a:r>
          </a:p>
          <a:p>
            <a:pPr marL="0" indent="0">
              <a:buNone/>
            </a:pPr>
            <a:r>
              <a:rPr lang="en-US" dirty="0" smtClean="0">
                <a:solidFill>
                  <a:srgbClr val="FF0000"/>
                </a:solidFill>
              </a:rPr>
              <a:t>prematurity, prior ALTE</a:t>
            </a:r>
            <a:r>
              <a:rPr lang="en-US" dirty="0" smtClean="0"/>
              <a:t>, post-conceptual age </a:t>
            </a:r>
            <a:r>
              <a:rPr lang="en-US" dirty="0" smtClean="0">
                <a:solidFill>
                  <a:srgbClr val="FF0000"/>
                </a:solidFill>
              </a:rPr>
              <a:t>&lt; 44 weeks,</a:t>
            </a:r>
          </a:p>
          <a:p>
            <a:pPr marL="0" indent="0">
              <a:buNone/>
            </a:pPr>
            <a:r>
              <a:rPr lang="en-US" dirty="0">
                <a:solidFill>
                  <a:srgbClr val="FF0000"/>
                </a:solidFill>
              </a:rPr>
              <a:t>l</a:t>
            </a:r>
            <a:r>
              <a:rPr lang="en-US" dirty="0" smtClean="0">
                <a:solidFill>
                  <a:srgbClr val="FF0000"/>
                </a:solidFill>
              </a:rPr>
              <a:t>asting &gt; 1min, not self resolving</a:t>
            </a:r>
          </a:p>
          <a:p>
            <a:pPr marL="0" indent="0">
              <a:buNone/>
            </a:pPr>
            <a:endParaRPr lang="en-US" dirty="0"/>
          </a:p>
          <a:p>
            <a:pPr marL="0" indent="0">
              <a:buNone/>
            </a:pPr>
            <a:r>
              <a:rPr lang="en-US" dirty="0"/>
              <a:t>If initial </a:t>
            </a:r>
            <a:r>
              <a:rPr lang="en-US" dirty="0">
                <a:solidFill>
                  <a:srgbClr val="FF0000"/>
                </a:solidFill>
              </a:rPr>
              <a:t>resuscitation required </a:t>
            </a:r>
            <a:r>
              <a:rPr lang="en-US" dirty="0"/>
              <a:t>– </a:t>
            </a:r>
            <a:r>
              <a:rPr lang="en-US" dirty="0" err="1"/>
              <a:t>inc</a:t>
            </a:r>
            <a:r>
              <a:rPr lang="en-US" dirty="0"/>
              <a:t> suspicion for </a:t>
            </a:r>
            <a:r>
              <a:rPr lang="en-US" dirty="0" smtClean="0">
                <a:solidFill>
                  <a:srgbClr val="FF0000"/>
                </a:solidFill>
              </a:rPr>
              <a:t>NAT</a:t>
            </a:r>
          </a:p>
          <a:p>
            <a:pPr marL="0" indent="0">
              <a:buNone/>
            </a:pPr>
            <a:endParaRPr lang="en-US" dirty="0"/>
          </a:p>
          <a:p>
            <a:pPr marL="0" indent="0">
              <a:buNone/>
            </a:pPr>
            <a:r>
              <a:rPr lang="en-US" dirty="0">
                <a:solidFill>
                  <a:srgbClr val="FF0000"/>
                </a:solidFill>
              </a:rPr>
              <a:t>Not a precursor to </a:t>
            </a:r>
            <a:r>
              <a:rPr lang="en-US" dirty="0" smtClean="0">
                <a:solidFill>
                  <a:srgbClr val="FF0000"/>
                </a:solidFill>
              </a:rPr>
              <a:t>SIDS</a:t>
            </a:r>
            <a:endParaRPr lang="en-US" dirty="0"/>
          </a:p>
          <a:p>
            <a:pPr marL="0" indent="0">
              <a:buNone/>
            </a:pPr>
            <a:endParaRPr lang="en-US" dirty="0" smtClean="0"/>
          </a:p>
          <a:p>
            <a:pPr marL="0" indent="0">
              <a:buNone/>
            </a:pPr>
            <a:endParaRPr lang="en-US" dirty="0"/>
          </a:p>
        </p:txBody>
      </p:sp>
      <p:pic>
        <p:nvPicPr>
          <p:cNvPr id="4" name="Picture 3" descr="256px-Happy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292" y="173252"/>
            <a:ext cx="740762" cy="1145866"/>
          </a:xfrm>
          <a:prstGeom prst="rect">
            <a:avLst/>
          </a:prstGeom>
        </p:spPr>
      </p:pic>
      <p:pic>
        <p:nvPicPr>
          <p:cNvPr id="8" name="Picture 7" descr="256px-Sleep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914" y="2682631"/>
            <a:ext cx="1163084" cy="690581"/>
          </a:xfrm>
          <a:prstGeom prst="rect">
            <a:avLst/>
          </a:prstGeom>
        </p:spPr>
      </p:pic>
      <p:pic>
        <p:nvPicPr>
          <p:cNvPr id="9" name="Picture 8" descr="256px-Bashfu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104" y="2130568"/>
            <a:ext cx="688849" cy="1227013"/>
          </a:xfrm>
          <a:prstGeom prst="rect">
            <a:avLst/>
          </a:prstGeom>
        </p:spPr>
      </p:pic>
      <p:pic>
        <p:nvPicPr>
          <p:cNvPr id="5" name="Picture 4" descr="256px-Grumpy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426" y="1319118"/>
            <a:ext cx="734988" cy="1243163"/>
          </a:xfrm>
          <a:prstGeom prst="rect">
            <a:avLst/>
          </a:prstGeom>
        </p:spPr>
      </p:pic>
      <p:pic>
        <p:nvPicPr>
          <p:cNvPr id="7" name="Picture 6" descr="256px-Sneezy_OK_214145C4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7998" y="1386419"/>
            <a:ext cx="830662" cy="1122692"/>
          </a:xfrm>
          <a:prstGeom prst="rect">
            <a:avLst/>
          </a:prstGeom>
        </p:spPr>
      </p:pic>
      <p:pic>
        <p:nvPicPr>
          <p:cNvPr id="6" name="Picture 5" descr="256px-599933-dopey_larg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8414" y="1386419"/>
            <a:ext cx="939584" cy="1152458"/>
          </a:xfrm>
          <a:prstGeom prst="rect">
            <a:avLst/>
          </a:prstGeom>
        </p:spPr>
      </p:pic>
      <p:pic>
        <p:nvPicPr>
          <p:cNvPr id="10" name="Picture 9" descr="256px-Doc2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3636" y="2130568"/>
            <a:ext cx="828800" cy="1227013"/>
          </a:xfrm>
          <a:prstGeom prst="rect">
            <a:avLst/>
          </a:prstGeom>
        </p:spPr>
      </p:pic>
    </p:spTree>
    <p:extLst>
      <p:ext uri="{BB962C8B-B14F-4D97-AF65-F5344CB8AC3E}">
        <p14:creationId xmlns:p14="http://schemas.microsoft.com/office/powerpoint/2010/main" val="22030128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07" y="1417638"/>
            <a:ext cx="4302096" cy="1143000"/>
          </a:xfrm>
        </p:spPr>
        <p:txBody>
          <a:bodyPr>
            <a:normAutofit fontScale="90000"/>
          </a:bodyPr>
          <a:lstStyle/>
          <a:p>
            <a:r>
              <a:rPr lang="en-US" dirty="0" smtClean="0"/>
              <a:t>WHAT HAPPENED?</a:t>
            </a:r>
            <a:endParaRPr lang="en-US" dirty="0"/>
          </a:p>
        </p:txBody>
      </p:sp>
      <p:sp>
        <p:nvSpPr>
          <p:cNvPr id="5" name="Content Placeholder 4"/>
          <p:cNvSpPr>
            <a:spLocks noGrp="1"/>
          </p:cNvSpPr>
          <p:nvPr>
            <p:ph idx="1"/>
          </p:nvPr>
        </p:nvSpPr>
        <p:spPr>
          <a:xfrm>
            <a:off x="494009" y="4065159"/>
            <a:ext cx="8229600" cy="2638782"/>
          </a:xfrm>
        </p:spPr>
        <p:txBody>
          <a:bodyPr>
            <a:normAutofit fontScale="92500"/>
          </a:bodyPr>
          <a:lstStyle/>
          <a:p>
            <a:pPr marL="0" indent="0">
              <a:buNone/>
            </a:pPr>
            <a:r>
              <a:rPr lang="en-US" dirty="0" smtClean="0"/>
              <a:t>“I was putting my other six boys to bed and when I came to check on him, he wasn’t breathing and his mouth looked blue.  I was worried and had to pick him up and blow in his mouth until he started breathing  again – it took forever!” </a:t>
            </a:r>
            <a:endParaRPr lang="en-US" dirty="0"/>
          </a:p>
        </p:txBody>
      </p:sp>
      <p:pic>
        <p:nvPicPr>
          <p:cNvPr id="6" name="Picture 5" descr="perioralcyanosi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03" y="517556"/>
            <a:ext cx="4759297" cy="3379538"/>
          </a:xfrm>
          <a:prstGeom prst="rect">
            <a:avLst/>
          </a:prstGeom>
        </p:spPr>
      </p:pic>
    </p:spTree>
    <p:extLst>
      <p:ext uri="{BB962C8B-B14F-4D97-AF65-F5344CB8AC3E}">
        <p14:creationId xmlns:p14="http://schemas.microsoft.com/office/powerpoint/2010/main" val="29968542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3903"/>
            <a:ext cx="8229600" cy="1143000"/>
          </a:xfrm>
        </p:spPr>
        <p:txBody>
          <a:bodyPr>
            <a:normAutofit fontScale="90000"/>
          </a:bodyPr>
          <a:lstStyle/>
          <a:p>
            <a:r>
              <a:rPr lang="en-US" dirty="0" smtClean="0"/>
              <a:t>“Say please and thank you even if you’re feeling grumpy”</a:t>
            </a:r>
            <a:br>
              <a:rPr lang="en-US" dirty="0" smtClean="0"/>
            </a:br>
            <a:endParaRPr lang="en-US" dirty="0"/>
          </a:p>
        </p:txBody>
      </p:sp>
      <p:sp>
        <p:nvSpPr>
          <p:cNvPr id="3" name="Content Placeholder 2"/>
          <p:cNvSpPr>
            <a:spLocks noGrp="1"/>
          </p:cNvSpPr>
          <p:nvPr>
            <p:ph idx="1"/>
          </p:nvPr>
        </p:nvSpPr>
        <p:spPr>
          <a:xfrm>
            <a:off x="1014597" y="5716818"/>
            <a:ext cx="8129403" cy="675509"/>
          </a:xfrm>
        </p:spPr>
        <p:txBody>
          <a:bodyPr>
            <a:normAutofit lnSpcReduction="10000"/>
          </a:bodyPr>
          <a:lstStyle/>
          <a:p>
            <a:pPr marL="0" indent="0">
              <a:buNone/>
            </a:pPr>
            <a:r>
              <a:rPr lang="en-US" sz="4000" dirty="0" smtClean="0"/>
              <a:t>“You’re never too old to be young”</a:t>
            </a:r>
          </a:p>
          <a:p>
            <a:pPr marL="0" indent="0">
              <a:buNone/>
            </a:pPr>
            <a:endParaRPr lang="en-US" dirty="0"/>
          </a:p>
        </p:txBody>
      </p:sp>
      <p:pic>
        <p:nvPicPr>
          <p:cNvPr id="4" name="Picture 3" descr="Snow-White-and-the-Seven-Dwarf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320" y="2321258"/>
            <a:ext cx="5445133" cy="3395560"/>
          </a:xfrm>
          <a:prstGeom prst="rect">
            <a:avLst/>
          </a:prstGeom>
        </p:spPr>
      </p:pic>
      <p:sp>
        <p:nvSpPr>
          <p:cNvPr id="5" name="TextBox 4"/>
          <p:cNvSpPr txBox="1"/>
          <p:nvPr/>
        </p:nvSpPr>
        <p:spPr>
          <a:xfrm>
            <a:off x="313553" y="195436"/>
            <a:ext cx="4852185" cy="769441"/>
          </a:xfrm>
          <a:prstGeom prst="rect">
            <a:avLst/>
          </a:prstGeom>
          <a:noFill/>
        </p:spPr>
        <p:txBody>
          <a:bodyPr wrap="none" rtlCol="0">
            <a:spAutoFit/>
          </a:bodyPr>
          <a:lstStyle/>
          <a:p>
            <a:r>
              <a:rPr lang="en-US" sz="4400" dirty="0" smtClean="0"/>
              <a:t>SNOW WHITE GEMS</a:t>
            </a:r>
            <a:endParaRPr lang="en-US" sz="4400" dirty="0"/>
          </a:p>
        </p:txBody>
      </p:sp>
    </p:spTree>
    <p:extLst>
      <p:ext uri="{BB962C8B-B14F-4D97-AF65-F5344CB8AC3E}">
        <p14:creationId xmlns:p14="http://schemas.microsoft.com/office/powerpoint/2010/main" val="22883189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39"/>
            <a:ext cx="8229600" cy="1143000"/>
          </a:xfrm>
        </p:spPr>
        <p:txBody>
          <a:bodyPr/>
          <a:lstStyle/>
          <a:p>
            <a:r>
              <a:rPr lang="en-US" dirty="0" smtClean="0"/>
              <a:t>PREP QUESTION</a:t>
            </a:r>
            <a:endParaRPr lang="en-US" dirty="0"/>
          </a:p>
        </p:txBody>
      </p:sp>
      <p:sp>
        <p:nvSpPr>
          <p:cNvPr id="3" name="Content Placeholder 2"/>
          <p:cNvSpPr>
            <a:spLocks noGrp="1"/>
          </p:cNvSpPr>
          <p:nvPr>
            <p:ph idx="1"/>
          </p:nvPr>
        </p:nvSpPr>
        <p:spPr>
          <a:xfrm>
            <a:off x="457200" y="957324"/>
            <a:ext cx="8229600" cy="5424399"/>
          </a:xfrm>
        </p:spPr>
        <p:txBody>
          <a:bodyPr>
            <a:noAutofit/>
          </a:bodyPr>
          <a:lstStyle/>
          <a:p>
            <a:pPr marL="0" indent="0">
              <a:buNone/>
            </a:pPr>
            <a:r>
              <a:rPr lang="en-US" sz="1600" dirty="0"/>
              <a:t>A 6-week-old infant is seen in the emergency department with congestion, cough, and gagging that is resulting in facial cyanosis. The infant was born at term to a healthy 25-year-old mother with appropriate prenatal care and negative prenatal laboratory studies for infection. The patient’s grandmother also has an illness characterized by cough. On physical examination, the infant’s temperature is 37°C, heart rate is 135 beats/min, respiratory rate is 50 breaths/min, and blood pressure is 70/50 mm Hg. The infant is well developed and well nourished. She has episodes of coughing and gagging as you examine her, and the oxygen saturation decreases from 95% to 88% on room air during these episodes. She has thick oral secretions (Item Q161A). The anterior </a:t>
            </a:r>
            <a:r>
              <a:rPr lang="en-US" sz="1600" dirty="0" err="1"/>
              <a:t>fontanelle</a:t>
            </a:r>
            <a:r>
              <a:rPr lang="en-US" sz="1600" dirty="0"/>
              <a:t> is soft, open, and flat. There is nasal congestion, but the conjunctivae, oropharynx, and tympanic membranes are unremarkable. The patient has coarse breaths sounds on auscultation, but there are no retractions. The remainder of the physical examination is unremarkable. The peripheral white blood cell count is 55,000 (55.0 × 109/L), with 20% </a:t>
            </a:r>
            <a:r>
              <a:rPr lang="en-US" sz="1600" dirty="0" err="1"/>
              <a:t>polymorphonuclear</a:t>
            </a:r>
            <a:r>
              <a:rPr lang="en-US" sz="1600" dirty="0"/>
              <a:t> neutrophils and 80% lymphocytes. The patient’s hemoglobin is 10 g/</a:t>
            </a:r>
            <a:r>
              <a:rPr lang="en-US" sz="1600" dirty="0" err="1"/>
              <a:t>dL</a:t>
            </a:r>
            <a:r>
              <a:rPr lang="en-US" sz="1600" dirty="0"/>
              <a:t> (100 g/L) and the platelet count is 260 × 103/µL (260 × 109/L). </a:t>
            </a:r>
            <a:endParaRPr lang="en-US" sz="1600" dirty="0" smtClean="0"/>
          </a:p>
          <a:p>
            <a:r>
              <a:rPr lang="en-US" sz="1600" dirty="0"/>
              <a:t> </a:t>
            </a:r>
          </a:p>
          <a:p>
            <a:r>
              <a:rPr lang="en-US" sz="1600" dirty="0"/>
              <a:t>Of the following, the test MOST likely to establish the patient’s diagnosis is a</a:t>
            </a:r>
          </a:p>
          <a:p>
            <a:r>
              <a:rPr lang="en-US" sz="1600" dirty="0"/>
              <a:t> </a:t>
            </a:r>
          </a:p>
          <a:p>
            <a:r>
              <a:rPr lang="en-US" sz="1600" dirty="0"/>
              <a:t>                       A.                    bacterial culture on routine media</a:t>
            </a:r>
          </a:p>
          <a:p>
            <a:r>
              <a:rPr lang="fi-FI" sz="1600" dirty="0"/>
              <a:t>                       B.                    </a:t>
            </a:r>
            <a:r>
              <a:rPr lang="fi-FI" sz="1600" dirty="0" err="1"/>
              <a:t>direct</a:t>
            </a:r>
            <a:r>
              <a:rPr lang="fi-FI" sz="1600" dirty="0"/>
              <a:t> </a:t>
            </a:r>
            <a:r>
              <a:rPr lang="fi-FI" sz="1600" dirty="0" err="1"/>
              <a:t>fluorescent</a:t>
            </a:r>
            <a:r>
              <a:rPr lang="fi-FI" sz="1600" dirty="0"/>
              <a:t> </a:t>
            </a:r>
            <a:r>
              <a:rPr lang="fi-FI" sz="1600" dirty="0" err="1"/>
              <a:t>antibody</a:t>
            </a:r>
            <a:r>
              <a:rPr lang="fi-FI" sz="1600" dirty="0"/>
              <a:t> </a:t>
            </a:r>
            <a:r>
              <a:rPr lang="fi-FI" sz="1600" dirty="0" err="1"/>
              <a:t>test</a:t>
            </a:r>
            <a:endParaRPr lang="fi-FI" sz="1600" dirty="0"/>
          </a:p>
          <a:p>
            <a:r>
              <a:rPr lang="en-US" sz="1600" dirty="0"/>
              <a:t>                       C.                    polymerase chain reaction test</a:t>
            </a:r>
          </a:p>
          <a:p>
            <a:r>
              <a:rPr lang="da-DK" sz="1600" dirty="0"/>
              <a:t>                       D.                   test for </a:t>
            </a:r>
            <a:r>
              <a:rPr lang="da-DK" sz="1600" dirty="0" err="1"/>
              <a:t>specific</a:t>
            </a:r>
            <a:r>
              <a:rPr lang="da-DK" sz="1600" dirty="0"/>
              <a:t> </a:t>
            </a:r>
            <a:r>
              <a:rPr lang="da-DK" sz="1600" dirty="0" err="1"/>
              <a:t>immunoglobulin</a:t>
            </a:r>
            <a:r>
              <a:rPr lang="da-DK" sz="1600" dirty="0"/>
              <a:t> M</a:t>
            </a:r>
          </a:p>
          <a:p>
            <a:r>
              <a:rPr lang="en-US" sz="1600" dirty="0"/>
              <a:t>                       E.                    viral culture using specific media</a:t>
            </a:r>
          </a:p>
        </p:txBody>
      </p:sp>
    </p:spTree>
    <p:extLst>
      <p:ext uri="{BB962C8B-B14F-4D97-AF65-F5344CB8AC3E}">
        <p14:creationId xmlns:p14="http://schemas.microsoft.com/office/powerpoint/2010/main" val="29125064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2" y="1019704"/>
            <a:ext cx="46228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3039533"/>
            <a:ext cx="8229600" cy="4525963"/>
          </a:xfrm>
        </p:spPr>
        <p:txBody>
          <a:bodyPr/>
          <a:lstStyle/>
          <a:p>
            <a:r>
              <a:rPr lang="en-US" sz="1800" i="1" dirty="0" smtClean="0"/>
              <a:t>Brief Resolved Unexplained Events (</a:t>
            </a:r>
            <a:r>
              <a:rPr lang="en-US" sz="1800" i="1" dirty="0"/>
              <a:t>F</a:t>
            </a:r>
            <a:r>
              <a:rPr lang="en-US" sz="1800" i="1" dirty="0" smtClean="0"/>
              <a:t>ormerly Apparent Life-Threatening Events) and Evaluation of Lower-Risk Infants, </a:t>
            </a:r>
            <a:r>
              <a:rPr lang="en-US" sz="1800" i="1" dirty="0" err="1" smtClean="0"/>
              <a:t>Tieder</a:t>
            </a:r>
            <a:r>
              <a:rPr lang="en-US" sz="1800" i="1" dirty="0" smtClean="0"/>
              <a:t> et al, Pediatrics. 2016 Aug; 137(5)</a:t>
            </a:r>
          </a:p>
          <a:p>
            <a:endParaRPr lang="en-US" sz="1800" i="1" dirty="0"/>
          </a:p>
          <a:p>
            <a:r>
              <a:rPr lang="en-US" sz="1800" b="1" dirty="0" smtClean="0"/>
              <a:t>Early </a:t>
            </a:r>
            <a:r>
              <a:rPr lang="en-US" sz="1800" b="1" dirty="0"/>
              <a:t>infantile pertussis; increasingly prevalent and potentially </a:t>
            </a:r>
            <a:r>
              <a:rPr lang="en-US" sz="1800" b="1" dirty="0" err="1" smtClean="0"/>
              <a:t>fatal</a:t>
            </a:r>
            <a:r>
              <a:rPr lang="en-US" sz="1800" dirty="0" err="1" smtClean="0">
                <a:hlinkClick r:id="rId2"/>
              </a:rPr>
              <a:t>Smith</a:t>
            </a:r>
            <a:r>
              <a:rPr lang="en-US" sz="1800" dirty="0" smtClean="0">
                <a:hlinkClick r:id="rId2"/>
              </a:rPr>
              <a:t> </a:t>
            </a:r>
            <a:r>
              <a:rPr lang="en-US" sz="1800" dirty="0">
                <a:hlinkClick r:id="rId2"/>
              </a:rPr>
              <a:t>C1, </a:t>
            </a:r>
            <a:r>
              <a:rPr lang="en-US" sz="1800" dirty="0">
                <a:hlinkClick r:id="rId3"/>
              </a:rPr>
              <a:t>Vyas H</a:t>
            </a:r>
            <a:r>
              <a:rPr lang="en-US" sz="1800" dirty="0" smtClean="0">
                <a:hlinkClick r:id="rId3"/>
              </a:rPr>
              <a:t>.</a:t>
            </a:r>
            <a:r>
              <a:rPr lang="en-US" sz="1800" dirty="0" smtClean="0"/>
              <a:t>; </a:t>
            </a:r>
            <a:r>
              <a:rPr lang="is-IS" sz="1800" dirty="0"/>
              <a:t>Eur J Pediatr. 2000 Dec;159(12):898-900</a:t>
            </a:r>
            <a:r>
              <a:rPr lang="is-IS" sz="1800" dirty="0" smtClean="0"/>
              <a:t>.</a:t>
            </a:r>
          </a:p>
          <a:p>
            <a:endParaRPr lang="is-IS" sz="1800" dirty="0"/>
          </a:p>
          <a:p>
            <a:r>
              <a:rPr lang="en-US" sz="1800" dirty="0"/>
              <a:t>http://</a:t>
            </a:r>
            <a:r>
              <a:rPr lang="en-US" sz="1800" dirty="0" err="1"/>
              <a:t>www.aap-ca.org</a:t>
            </a:r>
            <a:r>
              <a:rPr lang="en-US" sz="1800" dirty="0"/>
              <a:t>/clinical/pertussis/</a:t>
            </a:r>
            <a:r>
              <a:rPr lang="en-US" sz="1800" dirty="0" err="1"/>
              <a:t>pertussis_in_young_infants.html</a:t>
            </a:r>
            <a:endParaRPr lang="is-IS" sz="1800" dirty="0"/>
          </a:p>
          <a:p>
            <a:endParaRPr lang="en-US" sz="1800" i="1" dirty="0"/>
          </a:p>
          <a:p>
            <a:endParaRPr lang="en-US" sz="1800" i="1" dirty="0">
              <a:solidFill>
                <a:srgbClr val="000000"/>
              </a:solidFill>
            </a:endParaRPr>
          </a:p>
          <a:p>
            <a:pPr marL="0" indent="0">
              <a:buNone/>
            </a:pPr>
            <a:endParaRPr lang="en-US" dirty="0"/>
          </a:p>
        </p:txBody>
      </p:sp>
      <p:pic>
        <p:nvPicPr>
          <p:cNvPr id="4" name="Picture 3" descr="reading-is-fun-mural-50925.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132" y="0"/>
            <a:ext cx="3996267" cy="2997200"/>
          </a:xfrm>
          <a:prstGeom prst="rect">
            <a:avLst/>
          </a:prstGeom>
        </p:spPr>
      </p:pic>
    </p:spTree>
    <p:extLst>
      <p:ext uri="{BB962C8B-B14F-4D97-AF65-F5344CB8AC3E}">
        <p14:creationId xmlns:p14="http://schemas.microsoft.com/office/powerpoint/2010/main" val="18332295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148" y="225100"/>
            <a:ext cx="8229600" cy="627185"/>
          </a:xfrm>
        </p:spPr>
        <p:txBody>
          <a:bodyPr/>
          <a:lstStyle/>
          <a:p>
            <a:pPr marL="0" indent="0">
              <a:buNone/>
            </a:pPr>
            <a:r>
              <a:rPr lang="en-US" dirty="0" err="1" smtClean="0"/>
              <a:t>Heigh</a:t>
            </a:r>
            <a:r>
              <a:rPr lang="en-US" dirty="0" smtClean="0"/>
              <a:t> Ho, </a:t>
            </a:r>
            <a:r>
              <a:rPr lang="en-US" dirty="0" err="1" smtClean="0"/>
              <a:t>Heigh</a:t>
            </a:r>
            <a:r>
              <a:rPr lang="en-US" dirty="0" smtClean="0"/>
              <a:t> Ho, It’s off to work YOU go….</a:t>
            </a:r>
            <a:endParaRPr lang="en-US" dirty="0"/>
          </a:p>
        </p:txBody>
      </p:sp>
      <p:pic>
        <p:nvPicPr>
          <p:cNvPr id="9" name="Picture 8" descr="Seven-Dwarfs-cover-ar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 y="1113693"/>
            <a:ext cx="9159840" cy="5744307"/>
          </a:xfrm>
          <a:prstGeom prst="rect">
            <a:avLst/>
          </a:prstGeom>
        </p:spPr>
      </p:pic>
    </p:spTree>
    <p:extLst>
      <p:ext uri="{BB962C8B-B14F-4D97-AF65-F5344CB8AC3E}">
        <p14:creationId xmlns:p14="http://schemas.microsoft.com/office/powerpoint/2010/main" val="17782910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556" y="1433002"/>
            <a:ext cx="4280003" cy="1143000"/>
          </a:xfrm>
        </p:spPr>
        <p:txBody>
          <a:bodyPr>
            <a:normAutofit fontScale="90000"/>
          </a:bodyPr>
          <a:lstStyle/>
          <a:p>
            <a:r>
              <a:rPr lang="en-US" dirty="0" smtClean="0"/>
              <a:t>The </a:t>
            </a:r>
            <a:br>
              <a:rPr lang="en-US" dirty="0" smtClean="0"/>
            </a:br>
            <a:r>
              <a:rPr lang="en-US" dirty="0" smtClean="0"/>
              <a:t>Eighth Dwarf</a:t>
            </a:r>
            <a:endParaRPr lang="en-US" dirty="0"/>
          </a:p>
        </p:txBody>
      </p:sp>
      <p:sp>
        <p:nvSpPr>
          <p:cNvPr id="5" name="TextBox 4"/>
          <p:cNvSpPr txBox="1"/>
          <p:nvPr/>
        </p:nvSpPr>
        <p:spPr>
          <a:xfrm>
            <a:off x="5706671" y="2936548"/>
            <a:ext cx="2076961" cy="707886"/>
          </a:xfrm>
          <a:prstGeom prst="rect">
            <a:avLst/>
          </a:prstGeom>
          <a:noFill/>
        </p:spPr>
        <p:txBody>
          <a:bodyPr wrap="none" rtlCol="0">
            <a:spAutoFit/>
          </a:bodyPr>
          <a:lstStyle/>
          <a:p>
            <a:r>
              <a:rPr lang="en-US" sz="4000" dirty="0" smtClean="0"/>
              <a:t>“POOPY”</a:t>
            </a:r>
            <a:endParaRPr lang="en-US" sz="4000" dirty="0"/>
          </a:p>
        </p:txBody>
      </p:sp>
      <p:pic>
        <p:nvPicPr>
          <p:cNvPr id="6" name="Picture 5" descr="IMG_534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2" y="0"/>
            <a:ext cx="5299364" cy="6858000"/>
          </a:xfrm>
          <a:prstGeom prst="rect">
            <a:avLst/>
          </a:prstGeom>
        </p:spPr>
      </p:pic>
    </p:spTree>
    <p:extLst>
      <p:ext uri="{BB962C8B-B14F-4D97-AF65-F5344CB8AC3E}">
        <p14:creationId xmlns:p14="http://schemas.microsoft.com/office/powerpoint/2010/main" val="4233175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0" y="933513"/>
            <a:ext cx="4417110" cy="1143000"/>
          </a:xfrm>
        </p:spPr>
        <p:txBody>
          <a:bodyPr>
            <a:normAutofit fontScale="90000"/>
          </a:bodyPr>
          <a:lstStyle/>
          <a:p>
            <a:r>
              <a:rPr lang="en-US" dirty="0" smtClean="0"/>
              <a:t>WHAT DOES</a:t>
            </a:r>
            <a:br>
              <a:rPr lang="en-US" dirty="0" smtClean="0"/>
            </a:br>
            <a:r>
              <a:rPr lang="en-US" dirty="0" smtClean="0"/>
              <a:t> THIS</a:t>
            </a:r>
            <a:br>
              <a:rPr lang="en-US" dirty="0" smtClean="0"/>
            </a:br>
            <a:r>
              <a:rPr lang="en-US" dirty="0" smtClean="0"/>
              <a:t> SOUND LIKE?</a:t>
            </a:r>
            <a:endParaRPr lang="en-US" dirty="0"/>
          </a:p>
        </p:txBody>
      </p:sp>
      <p:sp>
        <p:nvSpPr>
          <p:cNvPr id="5" name="Content Placeholder 4"/>
          <p:cNvSpPr>
            <a:spLocks noGrp="1"/>
          </p:cNvSpPr>
          <p:nvPr>
            <p:ph idx="1"/>
          </p:nvPr>
        </p:nvSpPr>
        <p:spPr>
          <a:xfrm>
            <a:off x="457200" y="3267496"/>
            <a:ext cx="8229600" cy="3590504"/>
          </a:xfrm>
        </p:spPr>
        <p:txBody>
          <a:bodyPr>
            <a:normAutofit fontScale="92500"/>
          </a:bodyPr>
          <a:lstStyle/>
          <a:p>
            <a:pPr marL="0" indent="0">
              <a:buNone/>
            </a:pPr>
            <a:r>
              <a:rPr lang="en-US" dirty="0" smtClean="0"/>
              <a:t>Old term:</a:t>
            </a:r>
          </a:p>
          <a:p>
            <a:pPr marL="0" indent="0">
              <a:buNone/>
            </a:pPr>
            <a:r>
              <a:rPr lang="en-US" dirty="0" smtClean="0"/>
              <a:t>ALTE – Apparent Life Threatening Event</a:t>
            </a:r>
            <a:endParaRPr lang="en-US" dirty="0"/>
          </a:p>
          <a:p>
            <a:pPr marL="0" indent="0">
              <a:buNone/>
            </a:pPr>
            <a:r>
              <a:rPr lang="en-US" dirty="0" smtClean="0"/>
              <a:t>an </a:t>
            </a:r>
            <a:r>
              <a:rPr lang="en-US" dirty="0"/>
              <a:t>episode that is frightening to the observer and is characterized by some combination of apnea (central or obstructive), color change (cyanotic, pallid, erythematous or plethoric</a:t>
            </a:r>
            <a:r>
              <a:rPr lang="en-US" dirty="0" smtClean="0"/>
              <a:t>), </a:t>
            </a:r>
            <a:r>
              <a:rPr lang="en-US" dirty="0"/>
              <a:t>change in muscle tone (usually diminished), and choking or gagging</a:t>
            </a:r>
            <a:r>
              <a:rPr lang="en-US" dirty="0" smtClean="0"/>
              <a:t>.</a:t>
            </a:r>
          </a:p>
        </p:txBody>
      </p:sp>
      <p:pic>
        <p:nvPicPr>
          <p:cNvPr id="6" name="Picture 5" descr="514191_1281582377644_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030" y="137056"/>
            <a:ext cx="4437770" cy="3495737"/>
          </a:xfrm>
          <a:prstGeom prst="rect">
            <a:avLst/>
          </a:prstGeom>
        </p:spPr>
      </p:pic>
    </p:spTree>
    <p:extLst>
      <p:ext uri="{BB962C8B-B14F-4D97-AF65-F5344CB8AC3E}">
        <p14:creationId xmlns:p14="http://schemas.microsoft.com/office/powerpoint/2010/main" val="3030571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0" y="933513"/>
            <a:ext cx="4417110" cy="1143000"/>
          </a:xfrm>
        </p:spPr>
        <p:txBody>
          <a:bodyPr>
            <a:normAutofit fontScale="90000"/>
          </a:bodyPr>
          <a:lstStyle/>
          <a:p>
            <a:r>
              <a:rPr lang="en-US" dirty="0" smtClean="0"/>
              <a:t>WHAT DOES</a:t>
            </a:r>
            <a:br>
              <a:rPr lang="en-US" dirty="0" smtClean="0"/>
            </a:br>
            <a:r>
              <a:rPr lang="en-US" dirty="0" smtClean="0"/>
              <a:t> THIS</a:t>
            </a:r>
            <a:br>
              <a:rPr lang="en-US" dirty="0" smtClean="0"/>
            </a:br>
            <a:r>
              <a:rPr lang="en-US" dirty="0" smtClean="0"/>
              <a:t> SOUND LIKE?</a:t>
            </a:r>
            <a:endParaRPr lang="en-US" dirty="0"/>
          </a:p>
        </p:txBody>
      </p:sp>
      <p:sp>
        <p:nvSpPr>
          <p:cNvPr id="5" name="Content Placeholder 4"/>
          <p:cNvSpPr>
            <a:spLocks noGrp="1"/>
          </p:cNvSpPr>
          <p:nvPr>
            <p:ph idx="1"/>
          </p:nvPr>
        </p:nvSpPr>
        <p:spPr>
          <a:xfrm>
            <a:off x="457200" y="3232706"/>
            <a:ext cx="8229600" cy="3625293"/>
          </a:xfrm>
        </p:spPr>
        <p:txBody>
          <a:bodyPr>
            <a:normAutofit fontScale="92500"/>
          </a:bodyPr>
          <a:lstStyle/>
          <a:p>
            <a:pPr marL="0" indent="0">
              <a:buNone/>
            </a:pPr>
            <a:r>
              <a:rPr lang="en-US" dirty="0" smtClean="0"/>
              <a:t>New term:</a:t>
            </a:r>
          </a:p>
          <a:p>
            <a:pPr marL="0" indent="0">
              <a:buNone/>
            </a:pPr>
            <a:r>
              <a:rPr lang="en-US" dirty="0" smtClean="0"/>
              <a:t>BRUE – Brief Resolved Unexplained Event</a:t>
            </a:r>
            <a:endParaRPr lang="en-US" dirty="0"/>
          </a:p>
          <a:p>
            <a:pPr marL="0" indent="0">
              <a:buNone/>
            </a:pPr>
            <a:r>
              <a:rPr lang="en-US" dirty="0" smtClean="0"/>
              <a:t>An event in a &lt; 1yr old where the observer reports a sudden, brief (&lt; 1min) and now resolved episode of at least 1 of following: 1) cyanosis or pallor, 2) absent, decreased or irregular breathing, 3) change in tone or 4) alerted level of responsiveness.</a:t>
            </a:r>
            <a:endParaRPr lang="en-US" dirty="0"/>
          </a:p>
        </p:txBody>
      </p:sp>
      <p:pic>
        <p:nvPicPr>
          <p:cNvPr id="6" name="Picture 5" descr="514191_1281582377644_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030" y="137056"/>
            <a:ext cx="4437770" cy="3495737"/>
          </a:xfrm>
          <a:prstGeom prst="rect">
            <a:avLst/>
          </a:prstGeom>
        </p:spPr>
      </p:pic>
    </p:spTree>
    <p:extLst>
      <p:ext uri="{BB962C8B-B14F-4D97-AF65-F5344CB8AC3E}">
        <p14:creationId xmlns:p14="http://schemas.microsoft.com/office/powerpoint/2010/main" val="646219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68" y="274638"/>
            <a:ext cx="8767802" cy="1143000"/>
          </a:xfrm>
        </p:spPr>
        <p:txBody>
          <a:bodyPr>
            <a:normAutofit/>
          </a:bodyPr>
          <a:lstStyle/>
          <a:p>
            <a:r>
              <a:rPr lang="en-US" dirty="0" smtClean="0"/>
              <a:t>DIFFERENTIAL FOR BRUE BY SYSTEM</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VectorPortal-Old-Scroll-And-Feat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17" y="1504665"/>
            <a:ext cx="6900954" cy="5128541"/>
          </a:xfrm>
          <a:prstGeom prst="rect">
            <a:avLst/>
          </a:prstGeom>
        </p:spPr>
      </p:pic>
    </p:spTree>
    <p:extLst>
      <p:ext uri="{BB962C8B-B14F-4D97-AF65-F5344CB8AC3E}">
        <p14:creationId xmlns:p14="http://schemas.microsoft.com/office/powerpoint/2010/main" val="32568298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56px-Happy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053" y="2005384"/>
            <a:ext cx="1500097" cy="2320462"/>
          </a:xfrm>
          <a:prstGeom prst="rect">
            <a:avLst/>
          </a:prstGeom>
        </p:spPr>
      </p:pic>
      <p:pic>
        <p:nvPicPr>
          <p:cNvPr id="17" name="Picture 16" descr="256px-Sneezy_OK_214145C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6" y="2102507"/>
            <a:ext cx="1645013" cy="2223339"/>
          </a:xfrm>
          <a:prstGeom prst="rect">
            <a:avLst/>
          </a:prstGeom>
        </p:spPr>
      </p:pic>
      <p:pic>
        <p:nvPicPr>
          <p:cNvPr id="18" name="Picture 17" descr="256px-599933-dopey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539" y="2173903"/>
            <a:ext cx="1723113" cy="2113505"/>
          </a:xfrm>
          <a:prstGeom prst="rect">
            <a:avLst/>
          </a:prstGeom>
        </p:spPr>
      </p:pic>
      <p:pic>
        <p:nvPicPr>
          <p:cNvPr id="12" name="Picture 11" descr="256px-Doc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010" y="2005384"/>
            <a:ext cx="1479517" cy="2190379"/>
          </a:xfrm>
          <a:prstGeom prst="rect">
            <a:avLst/>
          </a:prstGeom>
        </p:spPr>
      </p:pic>
      <p:pic>
        <p:nvPicPr>
          <p:cNvPr id="15" name="Picture 14" descr="256px-Grumpy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076" y="2102507"/>
            <a:ext cx="1295005" cy="2190379"/>
          </a:xfrm>
          <a:prstGeom prst="rect">
            <a:avLst/>
          </a:prstGeom>
        </p:spPr>
      </p:pic>
      <p:pic>
        <p:nvPicPr>
          <p:cNvPr id="16" name="Picture 15" descr="256px-Bashful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3706" y="1922579"/>
            <a:ext cx="1327623" cy="2364829"/>
          </a:xfrm>
          <a:prstGeom prst="rect">
            <a:avLst/>
          </a:prstGeom>
        </p:spPr>
      </p:pic>
      <p:pic>
        <p:nvPicPr>
          <p:cNvPr id="14" name="Picture 13" descr="256px-Sleepy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5520" y="3027922"/>
            <a:ext cx="2185978" cy="1297924"/>
          </a:xfrm>
          <a:prstGeom prst="rect">
            <a:avLst/>
          </a:prstGeom>
        </p:spPr>
      </p:pic>
      <p:sp>
        <p:nvSpPr>
          <p:cNvPr id="3" name="TextBox 2"/>
          <p:cNvSpPr txBox="1"/>
          <p:nvPr/>
        </p:nvSpPr>
        <p:spPr>
          <a:xfrm>
            <a:off x="348874" y="1636052"/>
            <a:ext cx="902811" cy="369332"/>
          </a:xfrm>
          <a:prstGeom prst="rect">
            <a:avLst/>
          </a:prstGeom>
          <a:noFill/>
        </p:spPr>
        <p:txBody>
          <a:bodyPr wrap="none" rtlCol="0">
            <a:spAutoFit/>
          </a:bodyPr>
          <a:lstStyle/>
          <a:p>
            <a:r>
              <a:rPr lang="en-US" b="1" dirty="0" smtClean="0">
                <a:solidFill>
                  <a:schemeClr val="accent6">
                    <a:lumMod val="50000"/>
                  </a:schemeClr>
                </a:solidFill>
              </a:rPr>
              <a:t>SNEEZY</a:t>
            </a:r>
            <a:endParaRPr lang="en-US" b="1" dirty="0">
              <a:solidFill>
                <a:schemeClr val="accent6">
                  <a:lumMod val="50000"/>
                </a:schemeClr>
              </a:solidFill>
            </a:endParaRPr>
          </a:p>
        </p:txBody>
      </p:sp>
      <p:sp>
        <p:nvSpPr>
          <p:cNvPr id="4" name="TextBox 3"/>
          <p:cNvSpPr txBox="1"/>
          <p:nvPr/>
        </p:nvSpPr>
        <p:spPr>
          <a:xfrm>
            <a:off x="1339679" y="1638590"/>
            <a:ext cx="1069524" cy="369332"/>
          </a:xfrm>
          <a:prstGeom prst="rect">
            <a:avLst/>
          </a:prstGeom>
          <a:noFill/>
        </p:spPr>
        <p:txBody>
          <a:bodyPr wrap="none" rtlCol="0">
            <a:spAutoFit/>
          </a:bodyPr>
          <a:lstStyle/>
          <a:p>
            <a:r>
              <a:rPr lang="en-US" b="1" dirty="0" smtClean="0">
                <a:solidFill>
                  <a:srgbClr val="FF0000"/>
                </a:solidFill>
              </a:rPr>
              <a:t>GRUMPY</a:t>
            </a:r>
            <a:endParaRPr lang="en-US" b="1" dirty="0">
              <a:solidFill>
                <a:srgbClr val="FF0000"/>
              </a:solidFill>
            </a:endParaRPr>
          </a:p>
        </p:txBody>
      </p:sp>
      <p:sp>
        <p:nvSpPr>
          <p:cNvPr id="5" name="TextBox 4"/>
          <p:cNvSpPr txBox="1"/>
          <p:nvPr/>
        </p:nvSpPr>
        <p:spPr>
          <a:xfrm>
            <a:off x="2651446" y="1636052"/>
            <a:ext cx="607859" cy="369332"/>
          </a:xfrm>
          <a:prstGeom prst="rect">
            <a:avLst/>
          </a:prstGeom>
          <a:noFill/>
        </p:spPr>
        <p:txBody>
          <a:bodyPr wrap="none" rtlCol="0">
            <a:spAutoFit/>
          </a:bodyPr>
          <a:lstStyle/>
          <a:p>
            <a:r>
              <a:rPr lang="en-US" b="1" dirty="0" smtClean="0"/>
              <a:t>DOC</a:t>
            </a:r>
            <a:endParaRPr lang="en-US" b="1" dirty="0"/>
          </a:p>
        </p:txBody>
      </p:sp>
      <p:sp>
        <p:nvSpPr>
          <p:cNvPr id="6" name="TextBox 5"/>
          <p:cNvSpPr txBox="1"/>
          <p:nvPr/>
        </p:nvSpPr>
        <p:spPr>
          <a:xfrm>
            <a:off x="3645197" y="1638590"/>
            <a:ext cx="1060657" cy="369332"/>
          </a:xfrm>
          <a:prstGeom prst="rect">
            <a:avLst/>
          </a:prstGeom>
          <a:noFill/>
        </p:spPr>
        <p:txBody>
          <a:bodyPr wrap="none" rtlCol="0">
            <a:spAutoFit/>
          </a:bodyPr>
          <a:lstStyle/>
          <a:p>
            <a:r>
              <a:rPr lang="en-US" b="1" dirty="0" smtClean="0">
                <a:solidFill>
                  <a:srgbClr val="FF6600"/>
                </a:solidFill>
              </a:rPr>
              <a:t>BASHFUL</a:t>
            </a:r>
            <a:endParaRPr lang="en-US" b="1" dirty="0">
              <a:solidFill>
                <a:srgbClr val="FF6600"/>
              </a:solidFill>
            </a:endParaRPr>
          </a:p>
        </p:txBody>
      </p:sp>
      <p:sp>
        <p:nvSpPr>
          <p:cNvPr id="7" name="TextBox 6"/>
          <p:cNvSpPr txBox="1"/>
          <p:nvPr/>
        </p:nvSpPr>
        <p:spPr>
          <a:xfrm>
            <a:off x="5023792" y="1636052"/>
            <a:ext cx="851515" cy="369332"/>
          </a:xfrm>
          <a:prstGeom prst="rect">
            <a:avLst/>
          </a:prstGeom>
          <a:noFill/>
        </p:spPr>
        <p:txBody>
          <a:bodyPr wrap="none" rtlCol="0">
            <a:spAutoFit/>
          </a:bodyPr>
          <a:lstStyle/>
          <a:p>
            <a:r>
              <a:rPr lang="en-US" b="1" dirty="0" smtClean="0">
                <a:solidFill>
                  <a:srgbClr val="660066"/>
                </a:solidFill>
              </a:rPr>
              <a:t>DOPEY</a:t>
            </a:r>
            <a:endParaRPr lang="en-US" b="1" dirty="0">
              <a:solidFill>
                <a:srgbClr val="660066"/>
              </a:solidFill>
            </a:endParaRPr>
          </a:p>
        </p:txBody>
      </p:sp>
      <p:sp>
        <p:nvSpPr>
          <p:cNvPr id="8" name="TextBox 7"/>
          <p:cNvSpPr txBox="1"/>
          <p:nvPr/>
        </p:nvSpPr>
        <p:spPr>
          <a:xfrm>
            <a:off x="6333247" y="1636052"/>
            <a:ext cx="864339" cy="369332"/>
          </a:xfrm>
          <a:prstGeom prst="rect">
            <a:avLst/>
          </a:prstGeom>
          <a:noFill/>
        </p:spPr>
        <p:txBody>
          <a:bodyPr wrap="none" rtlCol="0">
            <a:spAutoFit/>
          </a:bodyPr>
          <a:lstStyle/>
          <a:p>
            <a:r>
              <a:rPr lang="en-US" b="1" dirty="0" smtClean="0">
                <a:solidFill>
                  <a:srgbClr val="008000"/>
                </a:solidFill>
              </a:rPr>
              <a:t>SLEEPY</a:t>
            </a:r>
            <a:endParaRPr lang="en-US" b="1" dirty="0">
              <a:solidFill>
                <a:srgbClr val="008000"/>
              </a:solidFill>
            </a:endParaRPr>
          </a:p>
        </p:txBody>
      </p:sp>
      <p:sp>
        <p:nvSpPr>
          <p:cNvPr id="9" name="TextBox 8"/>
          <p:cNvSpPr txBox="1"/>
          <p:nvPr/>
        </p:nvSpPr>
        <p:spPr>
          <a:xfrm>
            <a:off x="7731498" y="1638590"/>
            <a:ext cx="838691" cy="369332"/>
          </a:xfrm>
          <a:prstGeom prst="rect">
            <a:avLst/>
          </a:prstGeom>
          <a:noFill/>
        </p:spPr>
        <p:txBody>
          <a:bodyPr wrap="none" rtlCol="0">
            <a:spAutoFit/>
          </a:bodyPr>
          <a:lstStyle/>
          <a:p>
            <a:r>
              <a:rPr lang="en-US" b="1" dirty="0" smtClean="0">
                <a:solidFill>
                  <a:srgbClr val="0000FF"/>
                </a:solidFill>
              </a:rPr>
              <a:t>HAPPY</a:t>
            </a:r>
            <a:endParaRPr lang="en-US" b="1" dirty="0">
              <a:solidFill>
                <a:srgbClr val="0000FF"/>
              </a:solidFill>
            </a:endParaRPr>
          </a:p>
        </p:txBody>
      </p:sp>
      <p:sp>
        <p:nvSpPr>
          <p:cNvPr id="10" name="TextBox 9"/>
          <p:cNvSpPr txBox="1"/>
          <p:nvPr/>
        </p:nvSpPr>
        <p:spPr>
          <a:xfrm>
            <a:off x="130071" y="4362009"/>
            <a:ext cx="1492716" cy="923330"/>
          </a:xfrm>
          <a:prstGeom prst="rect">
            <a:avLst/>
          </a:prstGeom>
          <a:noFill/>
        </p:spPr>
        <p:txBody>
          <a:bodyPr wrap="none" rtlCol="0">
            <a:spAutoFit/>
          </a:bodyPr>
          <a:lstStyle/>
          <a:p>
            <a:r>
              <a:rPr lang="en-US" b="1" u="sng" dirty="0" smtClean="0">
                <a:solidFill>
                  <a:srgbClr val="984807"/>
                </a:solidFill>
              </a:rPr>
              <a:t>RESPIRATORY</a:t>
            </a:r>
          </a:p>
          <a:p>
            <a:endParaRPr lang="en-US" b="1" dirty="0">
              <a:solidFill>
                <a:srgbClr val="984807"/>
              </a:solidFill>
            </a:endParaRPr>
          </a:p>
          <a:p>
            <a:endParaRPr lang="en-US" b="1" dirty="0">
              <a:solidFill>
                <a:srgbClr val="984807"/>
              </a:solidFill>
            </a:endParaRPr>
          </a:p>
        </p:txBody>
      </p:sp>
      <p:sp>
        <p:nvSpPr>
          <p:cNvPr id="19" name="TextBox 18"/>
          <p:cNvSpPr txBox="1"/>
          <p:nvPr/>
        </p:nvSpPr>
        <p:spPr>
          <a:xfrm>
            <a:off x="1677399" y="4362009"/>
            <a:ext cx="393294" cy="369332"/>
          </a:xfrm>
          <a:prstGeom prst="rect">
            <a:avLst/>
          </a:prstGeom>
          <a:noFill/>
        </p:spPr>
        <p:txBody>
          <a:bodyPr wrap="none" rtlCol="0">
            <a:spAutoFit/>
          </a:bodyPr>
          <a:lstStyle/>
          <a:p>
            <a:r>
              <a:rPr lang="en-US" b="1" u="sng" dirty="0" smtClean="0">
                <a:solidFill>
                  <a:srgbClr val="FF0000"/>
                </a:solidFill>
              </a:rPr>
              <a:t>GI</a:t>
            </a:r>
            <a:endParaRPr lang="en-US" b="1" u="sng" dirty="0">
              <a:solidFill>
                <a:srgbClr val="FF0000"/>
              </a:solidFill>
            </a:endParaRPr>
          </a:p>
        </p:txBody>
      </p:sp>
      <p:sp>
        <p:nvSpPr>
          <p:cNvPr id="20" name="TextBox 19"/>
          <p:cNvSpPr txBox="1"/>
          <p:nvPr/>
        </p:nvSpPr>
        <p:spPr>
          <a:xfrm>
            <a:off x="2735471" y="4379193"/>
            <a:ext cx="389850" cy="369332"/>
          </a:xfrm>
          <a:prstGeom prst="rect">
            <a:avLst/>
          </a:prstGeom>
          <a:noFill/>
        </p:spPr>
        <p:txBody>
          <a:bodyPr wrap="none" rtlCol="0">
            <a:spAutoFit/>
          </a:bodyPr>
          <a:lstStyle/>
          <a:p>
            <a:r>
              <a:rPr lang="en-US" b="1" u="sng" dirty="0" smtClean="0"/>
              <a:t>ID</a:t>
            </a:r>
            <a:endParaRPr lang="en-US" b="1" u="sng" dirty="0"/>
          </a:p>
        </p:txBody>
      </p:sp>
      <p:sp>
        <p:nvSpPr>
          <p:cNvPr id="21" name="TextBox 20"/>
          <p:cNvSpPr txBox="1"/>
          <p:nvPr/>
        </p:nvSpPr>
        <p:spPr>
          <a:xfrm>
            <a:off x="3727453" y="4367716"/>
            <a:ext cx="831290" cy="369332"/>
          </a:xfrm>
          <a:prstGeom prst="rect">
            <a:avLst/>
          </a:prstGeom>
          <a:noFill/>
        </p:spPr>
        <p:txBody>
          <a:bodyPr wrap="none" rtlCol="0">
            <a:spAutoFit/>
          </a:bodyPr>
          <a:lstStyle/>
          <a:p>
            <a:r>
              <a:rPr lang="en-US" b="1" u="sng" dirty="0" smtClean="0">
                <a:solidFill>
                  <a:srgbClr val="FF6600"/>
                </a:solidFill>
              </a:rPr>
              <a:t>CARDS</a:t>
            </a:r>
            <a:endParaRPr lang="en-US" b="1" u="sng" dirty="0">
              <a:solidFill>
                <a:srgbClr val="FF6600"/>
              </a:solidFill>
            </a:endParaRPr>
          </a:p>
        </p:txBody>
      </p:sp>
      <p:sp>
        <p:nvSpPr>
          <p:cNvPr id="22" name="TextBox 21"/>
          <p:cNvSpPr txBox="1"/>
          <p:nvPr/>
        </p:nvSpPr>
        <p:spPr>
          <a:xfrm>
            <a:off x="4991494" y="4379193"/>
            <a:ext cx="883813" cy="369332"/>
          </a:xfrm>
          <a:prstGeom prst="rect">
            <a:avLst/>
          </a:prstGeom>
          <a:noFill/>
        </p:spPr>
        <p:txBody>
          <a:bodyPr wrap="none" rtlCol="0">
            <a:spAutoFit/>
          </a:bodyPr>
          <a:lstStyle/>
          <a:p>
            <a:r>
              <a:rPr lang="en-US" b="1" u="sng" dirty="0" smtClean="0">
                <a:solidFill>
                  <a:srgbClr val="660066"/>
                </a:solidFill>
              </a:rPr>
              <a:t>NEURO</a:t>
            </a:r>
            <a:endParaRPr lang="en-US" b="1" u="sng" dirty="0">
              <a:solidFill>
                <a:srgbClr val="660066"/>
              </a:solidFill>
            </a:endParaRPr>
          </a:p>
        </p:txBody>
      </p:sp>
      <p:sp>
        <p:nvSpPr>
          <p:cNvPr id="23" name="TextBox 22"/>
          <p:cNvSpPr txBox="1"/>
          <p:nvPr/>
        </p:nvSpPr>
        <p:spPr>
          <a:xfrm>
            <a:off x="6151521" y="4367716"/>
            <a:ext cx="1301859" cy="369332"/>
          </a:xfrm>
          <a:prstGeom prst="rect">
            <a:avLst/>
          </a:prstGeom>
          <a:noFill/>
        </p:spPr>
        <p:txBody>
          <a:bodyPr wrap="none" rtlCol="0">
            <a:spAutoFit/>
          </a:bodyPr>
          <a:lstStyle/>
          <a:p>
            <a:r>
              <a:rPr lang="en-US" b="1" u="sng" dirty="0" smtClean="0">
                <a:solidFill>
                  <a:srgbClr val="008000"/>
                </a:solidFill>
              </a:rPr>
              <a:t>METABOLIC</a:t>
            </a:r>
            <a:endParaRPr lang="en-US" b="1" u="sng" dirty="0">
              <a:solidFill>
                <a:srgbClr val="008000"/>
              </a:solidFill>
            </a:endParaRPr>
          </a:p>
        </p:txBody>
      </p:sp>
      <p:sp>
        <p:nvSpPr>
          <p:cNvPr id="24" name="TextBox 23"/>
          <p:cNvSpPr txBox="1"/>
          <p:nvPr/>
        </p:nvSpPr>
        <p:spPr>
          <a:xfrm>
            <a:off x="7591223" y="4367716"/>
            <a:ext cx="1282022" cy="923330"/>
          </a:xfrm>
          <a:prstGeom prst="rect">
            <a:avLst/>
          </a:prstGeom>
          <a:noFill/>
        </p:spPr>
        <p:txBody>
          <a:bodyPr wrap="none" rtlCol="0">
            <a:spAutoFit/>
          </a:bodyPr>
          <a:lstStyle/>
          <a:p>
            <a:pPr algn="ctr"/>
            <a:r>
              <a:rPr lang="en-US" b="1" u="sng" dirty="0" smtClean="0">
                <a:solidFill>
                  <a:srgbClr val="0000FF"/>
                </a:solidFill>
              </a:rPr>
              <a:t>IDIOPATHIC</a:t>
            </a:r>
          </a:p>
          <a:p>
            <a:pPr algn="ctr"/>
            <a:r>
              <a:rPr lang="en-US" b="1" u="sng" dirty="0" smtClean="0">
                <a:solidFill>
                  <a:srgbClr val="0000FF"/>
                </a:solidFill>
              </a:rPr>
              <a:t>(LOW RISK </a:t>
            </a:r>
          </a:p>
          <a:p>
            <a:pPr algn="ctr"/>
            <a:r>
              <a:rPr lang="en-US" b="1" u="sng" dirty="0" smtClean="0">
                <a:solidFill>
                  <a:srgbClr val="0000FF"/>
                </a:solidFill>
              </a:rPr>
              <a:t>BRUE)</a:t>
            </a:r>
            <a:endParaRPr lang="en-US" b="1" u="sng" dirty="0">
              <a:solidFill>
                <a:srgbClr val="0000FF"/>
              </a:solidFill>
            </a:endParaRPr>
          </a:p>
        </p:txBody>
      </p:sp>
      <p:sp>
        <p:nvSpPr>
          <p:cNvPr id="25" name="TextBox 24"/>
          <p:cNvSpPr txBox="1"/>
          <p:nvPr/>
        </p:nvSpPr>
        <p:spPr>
          <a:xfrm>
            <a:off x="1880601" y="527128"/>
            <a:ext cx="5337319" cy="584776"/>
          </a:xfrm>
          <a:prstGeom prst="rect">
            <a:avLst/>
          </a:prstGeom>
          <a:noFill/>
        </p:spPr>
        <p:txBody>
          <a:bodyPr wrap="none" rtlCol="0">
            <a:spAutoFit/>
          </a:bodyPr>
          <a:lstStyle/>
          <a:p>
            <a:r>
              <a:rPr lang="en-US" sz="3200" dirty="0" smtClean="0"/>
              <a:t>THE SEVEN DWARVES OF BRUE</a:t>
            </a:r>
            <a:endParaRPr lang="en-US" sz="3200" dirty="0"/>
          </a:p>
        </p:txBody>
      </p:sp>
      <p:sp>
        <p:nvSpPr>
          <p:cNvPr id="11" name="TextBox 10"/>
          <p:cNvSpPr txBox="1"/>
          <p:nvPr/>
        </p:nvSpPr>
        <p:spPr>
          <a:xfrm>
            <a:off x="130071" y="4795565"/>
            <a:ext cx="2018501" cy="1477328"/>
          </a:xfrm>
          <a:prstGeom prst="rect">
            <a:avLst/>
          </a:prstGeom>
          <a:noFill/>
        </p:spPr>
        <p:txBody>
          <a:bodyPr wrap="none" rtlCol="0">
            <a:spAutoFit/>
          </a:bodyPr>
          <a:lstStyle/>
          <a:p>
            <a:r>
              <a:rPr lang="en-US" b="1" dirty="0" smtClean="0">
                <a:solidFill>
                  <a:srgbClr val="984807"/>
                </a:solidFill>
              </a:rPr>
              <a:t>RSV</a:t>
            </a:r>
          </a:p>
          <a:p>
            <a:r>
              <a:rPr lang="en-US" b="1" dirty="0" smtClean="0">
                <a:solidFill>
                  <a:srgbClr val="984807"/>
                </a:solidFill>
              </a:rPr>
              <a:t>PERTUSSIS</a:t>
            </a:r>
          </a:p>
          <a:p>
            <a:r>
              <a:rPr lang="en-US" b="1" dirty="0" smtClean="0">
                <a:solidFill>
                  <a:srgbClr val="984807"/>
                </a:solidFill>
              </a:rPr>
              <a:t>ASPIRATION</a:t>
            </a:r>
          </a:p>
          <a:p>
            <a:r>
              <a:rPr lang="en-US" b="1" dirty="0" smtClean="0">
                <a:solidFill>
                  <a:srgbClr val="984807"/>
                </a:solidFill>
              </a:rPr>
              <a:t>FOREIGN BODY</a:t>
            </a:r>
          </a:p>
          <a:p>
            <a:r>
              <a:rPr lang="en-US" b="1" dirty="0" smtClean="0">
                <a:solidFill>
                  <a:srgbClr val="984807"/>
                </a:solidFill>
              </a:rPr>
              <a:t>AIRWAY ANOMOLY</a:t>
            </a:r>
            <a:endParaRPr lang="en-US" b="1" dirty="0">
              <a:solidFill>
                <a:srgbClr val="984807"/>
              </a:solidFill>
            </a:endParaRPr>
          </a:p>
        </p:txBody>
      </p:sp>
      <p:sp>
        <p:nvSpPr>
          <p:cNvPr id="26" name="TextBox 25"/>
          <p:cNvSpPr txBox="1"/>
          <p:nvPr/>
        </p:nvSpPr>
        <p:spPr>
          <a:xfrm>
            <a:off x="1619582" y="4775401"/>
            <a:ext cx="907708" cy="923330"/>
          </a:xfrm>
          <a:prstGeom prst="rect">
            <a:avLst/>
          </a:prstGeom>
          <a:noFill/>
        </p:spPr>
        <p:txBody>
          <a:bodyPr wrap="none" rtlCol="0">
            <a:spAutoFit/>
          </a:bodyPr>
          <a:lstStyle/>
          <a:p>
            <a:r>
              <a:rPr lang="en-US" b="1" dirty="0" smtClean="0">
                <a:solidFill>
                  <a:srgbClr val="FF0000"/>
                </a:solidFill>
              </a:rPr>
              <a:t>GER</a:t>
            </a:r>
          </a:p>
          <a:p>
            <a:r>
              <a:rPr lang="en-US" b="1" dirty="0" smtClean="0">
                <a:solidFill>
                  <a:srgbClr val="FF0000"/>
                </a:solidFill>
              </a:rPr>
              <a:t>MALRO</a:t>
            </a:r>
          </a:p>
          <a:p>
            <a:r>
              <a:rPr lang="en-US" b="1" dirty="0" smtClean="0">
                <a:solidFill>
                  <a:srgbClr val="FF0000"/>
                </a:solidFill>
              </a:rPr>
              <a:t>INTUSS</a:t>
            </a:r>
          </a:p>
        </p:txBody>
      </p:sp>
      <p:sp>
        <p:nvSpPr>
          <p:cNvPr id="27" name="TextBox 26"/>
          <p:cNvSpPr txBox="1"/>
          <p:nvPr/>
        </p:nvSpPr>
        <p:spPr>
          <a:xfrm>
            <a:off x="2444087" y="4823674"/>
            <a:ext cx="1358214" cy="923330"/>
          </a:xfrm>
          <a:prstGeom prst="rect">
            <a:avLst/>
          </a:prstGeom>
          <a:noFill/>
        </p:spPr>
        <p:txBody>
          <a:bodyPr wrap="none" rtlCol="0">
            <a:spAutoFit/>
          </a:bodyPr>
          <a:lstStyle/>
          <a:p>
            <a:r>
              <a:rPr lang="en-US" b="1" dirty="0" smtClean="0"/>
              <a:t>UTI</a:t>
            </a:r>
          </a:p>
          <a:p>
            <a:r>
              <a:rPr lang="en-US" b="1" dirty="0" smtClean="0"/>
              <a:t>SEPSIS</a:t>
            </a:r>
          </a:p>
          <a:p>
            <a:r>
              <a:rPr lang="en-US" b="1" dirty="0" smtClean="0"/>
              <a:t>MENINGITIS</a:t>
            </a:r>
            <a:endParaRPr lang="en-US" b="1" dirty="0"/>
          </a:p>
        </p:txBody>
      </p:sp>
      <p:sp>
        <p:nvSpPr>
          <p:cNvPr id="28" name="TextBox 27"/>
          <p:cNvSpPr txBox="1"/>
          <p:nvPr/>
        </p:nvSpPr>
        <p:spPr>
          <a:xfrm>
            <a:off x="3689527" y="4830389"/>
            <a:ext cx="1364476" cy="923330"/>
          </a:xfrm>
          <a:prstGeom prst="rect">
            <a:avLst/>
          </a:prstGeom>
          <a:noFill/>
        </p:spPr>
        <p:txBody>
          <a:bodyPr wrap="none" rtlCol="0">
            <a:spAutoFit/>
          </a:bodyPr>
          <a:lstStyle/>
          <a:p>
            <a:r>
              <a:rPr lang="en-US" b="1" dirty="0" smtClean="0">
                <a:solidFill>
                  <a:srgbClr val="FF6600"/>
                </a:solidFill>
              </a:rPr>
              <a:t>ANEMIA</a:t>
            </a:r>
          </a:p>
          <a:p>
            <a:r>
              <a:rPr lang="en-US" b="1" dirty="0" smtClean="0">
                <a:solidFill>
                  <a:srgbClr val="FF6600"/>
                </a:solidFill>
              </a:rPr>
              <a:t>CHD</a:t>
            </a:r>
          </a:p>
          <a:p>
            <a:r>
              <a:rPr lang="en-US" b="1" dirty="0" smtClean="0">
                <a:solidFill>
                  <a:srgbClr val="FF6600"/>
                </a:solidFill>
              </a:rPr>
              <a:t>ARRYTHMIA</a:t>
            </a:r>
            <a:endParaRPr lang="en-US" b="1" dirty="0">
              <a:solidFill>
                <a:srgbClr val="FF6600"/>
              </a:solidFill>
            </a:endParaRPr>
          </a:p>
        </p:txBody>
      </p:sp>
      <p:sp>
        <p:nvSpPr>
          <p:cNvPr id="29" name="TextBox 28"/>
          <p:cNvSpPr txBox="1"/>
          <p:nvPr/>
        </p:nvSpPr>
        <p:spPr>
          <a:xfrm>
            <a:off x="5054003" y="4852783"/>
            <a:ext cx="569387" cy="646331"/>
          </a:xfrm>
          <a:prstGeom prst="rect">
            <a:avLst/>
          </a:prstGeom>
          <a:noFill/>
        </p:spPr>
        <p:txBody>
          <a:bodyPr wrap="none" rtlCol="0">
            <a:spAutoFit/>
          </a:bodyPr>
          <a:lstStyle/>
          <a:p>
            <a:r>
              <a:rPr lang="en-US" b="1" dirty="0" smtClean="0">
                <a:solidFill>
                  <a:srgbClr val="660066"/>
                </a:solidFill>
              </a:rPr>
              <a:t>SZ</a:t>
            </a:r>
          </a:p>
          <a:p>
            <a:r>
              <a:rPr lang="en-US" b="1" dirty="0" smtClean="0">
                <a:solidFill>
                  <a:srgbClr val="660066"/>
                </a:solidFill>
              </a:rPr>
              <a:t>NAT</a:t>
            </a:r>
            <a:endParaRPr lang="en-US" b="1" dirty="0">
              <a:solidFill>
                <a:srgbClr val="660066"/>
              </a:solidFill>
            </a:endParaRPr>
          </a:p>
        </p:txBody>
      </p:sp>
      <p:sp>
        <p:nvSpPr>
          <p:cNvPr id="30" name="TextBox 29"/>
          <p:cNvSpPr txBox="1"/>
          <p:nvPr/>
        </p:nvSpPr>
        <p:spPr>
          <a:xfrm>
            <a:off x="6057242" y="4852783"/>
            <a:ext cx="1674256" cy="646331"/>
          </a:xfrm>
          <a:prstGeom prst="rect">
            <a:avLst/>
          </a:prstGeom>
          <a:noFill/>
        </p:spPr>
        <p:txBody>
          <a:bodyPr wrap="none" rtlCol="0">
            <a:spAutoFit/>
          </a:bodyPr>
          <a:lstStyle/>
          <a:p>
            <a:r>
              <a:rPr lang="en-US" b="1" dirty="0" smtClean="0">
                <a:solidFill>
                  <a:srgbClr val="008000"/>
                </a:solidFill>
              </a:rPr>
              <a:t>INBORN ERROR</a:t>
            </a:r>
          </a:p>
          <a:p>
            <a:r>
              <a:rPr lang="en-US" b="1" dirty="0" smtClean="0">
                <a:solidFill>
                  <a:srgbClr val="008000"/>
                </a:solidFill>
              </a:rPr>
              <a:t>TOX</a:t>
            </a:r>
            <a:endParaRPr lang="en-US" b="1" dirty="0">
              <a:solidFill>
                <a:srgbClr val="008000"/>
              </a:solidFill>
            </a:endParaRPr>
          </a:p>
        </p:txBody>
      </p:sp>
    </p:spTree>
    <p:extLst>
      <p:ext uri="{BB962C8B-B14F-4D97-AF65-F5344CB8AC3E}">
        <p14:creationId xmlns:p14="http://schemas.microsoft.com/office/powerpoint/2010/main" val="1615601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22" grpId="0"/>
      <p:bldP spid="23" grpId="0"/>
      <p:bldP spid="24" grpId="0"/>
      <p:bldP spid="11"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cs typeface="Arial"/>
              </a:rPr>
              <a:t>WHO IS THE </a:t>
            </a:r>
            <a:r>
              <a:rPr lang="en-US" i="1" dirty="0" smtClean="0">
                <a:cs typeface="Arial"/>
              </a:rPr>
              <a:t>FAIREST ONE </a:t>
            </a:r>
            <a:r>
              <a:rPr lang="en-US" i="1" dirty="0">
                <a:cs typeface="Arial"/>
              </a:rPr>
              <a:t>OF ALL?</a:t>
            </a:r>
            <a:br>
              <a:rPr lang="en-US" i="1" dirty="0">
                <a:cs typeface="Arial"/>
              </a:rPr>
            </a:br>
            <a:endParaRPr lang="en-US" dirty="0"/>
          </a:p>
        </p:txBody>
      </p:sp>
      <p:pic>
        <p:nvPicPr>
          <p:cNvPr id="4" name="Picture 3" descr="54636889-ce3f-44dd-ad09-3d639be19a8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42" y="1268169"/>
            <a:ext cx="3476058" cy="5117530"/>
          </a:xfrm>
          <a:prstGeom prst="rect">
            <a:avLst/>
          </a:prstGeom>
        </p:spPr>
      </p:pic>
      <p:sp>
        <p:nvSpPr>
          <p:cNvPr id="6" name="Content Placeholder 5"/>
          <p:cNvSpPr>
            <a:spLocks noGrp="1"/>
          </p:cNvSpPr>
          <p:nvPr>
            <p:ph idx="1"/>
          </p:nvPr>
        </p:nvSpPr>
        <p:spPr>
          <a:xfrm>
            <a:off x="457199" y="2937933"/>
            <a:ext cx="4910667" cy="1253067"/>
          </a:xfrm>
        </p:spPr>
        <p:txBody>
          <a:bodyPr/>
          <a:lstStyle/>
          <a:p>
            <a:pPr marL="0" indent="0">
              <a:buNone/>
            </a:pPr>
            <a:r>
              <a:rPr lang="en-US" dirty="0"/>
              <a:t>Fair </a:t>
            </a:r>
            <a:r>
              <a:rPr lang="en-US" dirty="0" smtClean="0"/>
              <a:t>= </a:t>
            </a:r>
            <a:r>
              <a:rPr lang="en-US" dirty="0"/>
              <a:t>Marked by favoring conditions; likely; promising</a:t>
            </a:r>
          </a:p>
          <a:p>
            <a:pPr marL="0" indent="0">
              <a:buNone/>
            </a:pPr>
            <a:endParaRPr lang="en-US" dirty="0"/>
          </a:p>
        </p:txBody>
      </p:sp>
      <p:pic>
        <p:nvPicPr>
          <p:cNvPr id="7" name="Picture 6"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265" y="1109135"/>
            <a:ext cx="2980268" cy="2980268"/>
          </a:xfrm>
          <a:prstGeom prst="rect">
            <a:avLst/>
          </a:prstGeom>
        </p:spPr>
      </p:pic>
    </p:spTree>
    <p:extLst>
      <p:ext uri="{BB962C8B-B14F-4D97-AF65-F5344CB8AC3E}">
        <p14:creationId xmlns:p14="http://schemas.microsoft.com/office/powerpoint/2010/main" val="3943174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1357</TotalTime>
  <Words>1480</Words>
  <Application>Microsoft Macintosh PowerPoint</Application>
  <PresentationFormat>On-screen Show (4:3)</PresentationFormat>
  <Paragraphs>296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OBJECTIVES</vt:lpstr>
      <vt:lpstr>PowerPoint Presentation</vt:lpstr>
      <vt:lpstr>WHAT HAPPENED?</vt:lpstr>
      <vt:lpstr>WHAT DOES  THIS  SOUND LIKE?</vt:lpstr>
      <vt:lpstr>WHAT DOES  THIS  SOUND LIKE?</vt:lpstr>
      <vt:lpstr>DIFFERENTIAL FOR BRUE BY SYSTEM</vt:lpstr>
      <vt:lpstr>PowerPoint Presentation</vt:lpstr>
      <vt:lpstr>WHO IS THE FAIREST ONE OF ALL? </vt:lpstr>
      <vt:lpstr>PICKING APPLES (EVIDENCE)</vt:lpstr>
      <vt:lpstr>REVIEW OF HISTORY</vt:lpstr>
      <vt:lpstr>REVIEW OF HISTORY</vt:lpstr>
      <vt:lpstr>REVIEW OF HISTORY</vt:lpstr>
      <vt:lpstr>EXAM</vt:lpstr>
      <vt:lpstr>POISON APPLES</vt:lpstr>
      <vt:lpstr>ASSESSMENT</vt:lpstr>
      <vt:lpstr>HIGH RISK VS LOW RISK</vt:lpstr>
      <vt:lpstr>Low Risk BRUE Management</vt:lpstr>
      <vt:lpstr>OUR PATIENT</vt:lpstr>
      <vt:lpstr>SCALES OF SUSPICION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vt:lpstr>
      <vt:lpstr>WORKUP</vt:lpstr>
      <vt:lpstr>Admit for Observation?</vt:lpstr>
      <vt:lpstr>HOSPITAL COURSE</vt:lpstr>
      <vt:lpstr>PowerPoint Presentation</vt:lpstr>
      <vt:lpstr>CASE RESOLUTION</vt:lpstr>
      <vt:lpstr>PowerPoint Presentation</vt:lpstr>
      <vt:lpstr>CASE RESOLUTION</vt:lpstr>
      <vt:lpstr>CASE RESOLUTION</vt:lpstr>
      <vt:lpstr>INFANTILE PERTUSSIS GEMS</vt:lpstr>
      <vt:lpstr>BRUE GEMS</vt:lpstr>
      <vt:lpstr>“Say please and thank you even if you’re feeling grumpy” </vt:lpstr>
      <vt:lpstr>PREP QUESTION</vt:lpstr>
      <vt:lpstr>References</vt:lpstr>
      <vt:lpstr>PowerPoint Presentation</vt:lpstr>
      <vt:lpstr>The  Eighth Dwarf</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Bachta</dc:creator>
  <cp:lastModifiedBy>Steven  Bachta</cp:lastModifiedBy>
  <cp:revision>78</cp:revision>
  <dcterms:created xsi:type="dcterms:W3CDTF">2014-09-16T20:30:39Z</dcterms:created>
  <dcterms:modified xsi:type="dcterms:W3CDTF">2018-04-03T01:11:57Z</dcterms:modified>
</cp:coreProperties>
</file>